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86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1029" r:id="rId4"/>
    <p:sldId id="1030" r:id="rId5"/>
    <p:sldId id="1031" r:id="rId6"/>
    <p:sldId id="1041" r:id="rId7"/>
    <p:sldId id="1042" r:id="rId8"/>
    <p:sldId id="1034" r:id="rId9"/>
    <p:sldId id="1035" r:id="rId10"/>
    <p:sldId id="1189" r:id="rId11"/>
    <p:sldId id="1036" r:id="rId12"/>
    <p:sldId id="1037" r:id="rId13"/>
    <p:sldId id="1039" r:id="rId14"/>
    <p:sldId id="1040" r:id="rId15"/>
    <p:sldId id="1003" r:id="rId16"/>
    <p:sldId id="1188" r:id="rId17"/>
    <p:sldId id="323" r:id="rId18"/>
    <p:sldId id="301" r:id="rId19"/>
    <p:sldId id="499" r:id="rId2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269"/>
    <a:srgbClr val="FFFFFF"/>
    <a:srgbClr val="E2E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76682" autoAdjust="0"/>
  </p:normalViewPr>
  <p:slideViewPr>
    <p:cSldViewPr>
      <p:cViewPr varScale="1">
        <p:scale>
          <a:sx n="70" d="100"/>
          <a:sy n="70" d="100"/>
        </p:scale>
        <p:origin x="200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6F405-643E-4B6C-B837-39978E79233D}" type="datetimeFigureOut">
              <a:rPr lang="ru-RU" smtClean="0"/>
              <a:pPr/>
              <a:t>вт 10.06.25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0422B-3D3A-4242-995C-D5F299D600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467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D9A40-C130-4F4B-835A-7D44983A894B}" type="datetimeFigureOut">
              <a:rPr lang="ru-RU" smtClean="0"/>
              <a:pPr/>
              <a:t>вт 10.06.25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7361"/>
            <a:ext cx="5438775" cy="39106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218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0218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200F1-3D42-4591-A08F-1EB434E9DB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346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b="0" spc="-10" dirty="0">
              <a:solidFill>
                <a:srgbClr val="00206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b="0" spc="-10" dirty="0">
              <a:solidFill>
                <a:srgbClr val="00206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200F1-3D42-4591-A08F-1EB434E9DB6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200F1-3D42-4591-A08F-1EB434E9DB6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679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200F1-3D42-4591-A08F-1EB434E9DB6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1483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200F1-3D42-4591-A08F-1EB434E9DB6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398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200F1-3D42-4591-A08F-1EB434E9DB6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858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200F1-3D42-4591-A08F-1EB434E9DB6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4456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>
            <a:extLst>
              <a:ext uri="{FF2B5EF4-FFF2-40B4-BE49-F238E27FC236}">
                <a16:creationId xmlns:a16="http://schemas.microsoft.com/office/drawing/2014/main" id="{382060C2-A361-42A2-B060-EEE06BCB47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>
            <a:extLst>
              <a:ext uri="{FF2B5EF4-FFF2-40B4-BE49-F238E27FC236}">
                <a16:creationId xmlns:a16="http://schemas.microsoft.com/office/drawing/2014/main" id="{0D1C723B-9A47-4045-80FD-813CFF0562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  <a:defRPr/>
            </a:pPr>
            <a:endParaRPr lang="ru-RU" altLang="ru-RU" sz="1600" dirty="0"/>
          </a:p>
        </p:txBody>
      </p:sp>
      <p:sp>
        <p:nvSpPr>
          <p:cNvPr id="43012" name="Номер слайда 3">
            <a:extLst>
              <a:ext uri="{FF2B5EF4-FFF2-40B4-BE49-F238E27FC236}">
                <a16:creationId xmlns:a16="http://schemas.microsoft.com/office/drawing/2014/main" id="{75297DA3-9AE3-4B39-8E7B-2B1FED1526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0EB95AD-CDB9-4EE3-8BE7-6226CAB5A81D}" type="slidenum">
              <a:rPr lang="ru-RU" altLang="ru-RU"/>
              <a:pPr/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6905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ru-RU" sz="1600" dirty="0">
              <a:latin typeface="Calibri" pitchFamily="34" charset="0"/>
            </a:endParaRPr>
          </a:p>
        </p:txBody>
      </p:sp>
      <p:sp>
        <p:nvSpPr>
          <p:cNvPr id="26628" name="Номер слайда 3"/>
          <p:cNvSpPr txBox="1">
            <a:spLocks noChangeArrowheads="1"/>
          </p:cNvSpPr>
          <p:nvPr/>
        </p:nvSpPr>
        <p:spPr bwMode="auto">
          <a:xfrm>
            <a:off x="3850444" y="9430092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68F11E16-6D8E-4AB8-A61A-92BF38ACBF12}" type="slidenum">
              <a:rPr lang="ru-RU" altLang="ru-RU" sz="1200">
                <a:solidFill>
                  <a:srgbClr val="000000"/>
                </a:solidFill>
              </a:rPr>
              <a:pPr algn="r" eaLnBrk="1" hangingPunct="1"/>
              <a:t>16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3994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>
            <a:extLst>
              <a:ext uri="{FF2B5EF4-FFF2-40B4-BE49-F238E27FC236}">
                <a16:creationId xmlns:a16="http://schemas.microsoft.com/office/drawing/2014/main" id="{75E40417-58A9-4301-A9C9-C464379588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Заметки 2">
            <a:extLst>
              <a:ext uri="{FF2B5EF4-FFF2-40B4-BE49-F238E27FC236}">
                <a16:creationId xmlns:a16="http://schemas.microsoft.com/office/drawing/2014/main" id="{B160DE3B-D446-410F-A4D0-F62822A16E1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endParaRPr altLang="ru-RU" sz="1600" dirty="0">
              <a:latin typeface="Calibri" panose="020F0502020204030204" pitchFamily="34" charset="0"/>
            </a:endParaRPr>
          </a:p>
        </p:txBody>
      </p:sp>
      <p:sp>
        <p:nvSpPr>
          <p:cNvPr id="40964" name="Номер слайда 3">
            <a:extLst>
              <a:ext uri="{FF2B5EF4-FFF2-40B4-BE49-F238E27FC236}">
                <a16:creationId xmlns:a16="http://schemas.microsoft.com/office/drawing/2014/main" id="{87506012-AF30-4875-8616-45961085CA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EEDD1B0-EC4C-4273-A0C7-544996AC9CAA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17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>
            <a:extLst>
              <a:ext uri="{FF2B5EF4-FFF2-40B4-BE49-F238E27FC236}">
                <a16:creationId xmlns:a16="http://schemas.microsoft.com/office/drawing/2014/main" id="{DC222874-3B91-4302-943D-306CF9648F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Заметки 2">
            <a:extLst>
              <a:ext uri="{FF2B5EF4-FFF2-40B4-BE49-F238E27FC236}">
                <a16:creationId xmlns:a16="http://schemas.microsoft.com/office/drawing/2014/main" id="{F55D9325-51D1-41CD-8BA1-391A4E466F5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marL="0" indent="0" eaLnBrk="1">
              <a:buNone/>
            </a:pPr>
            <a:endParaRPr lang="ru-RU" altLang="ru-RU" sz="1600" dirty="0">
              <a:latin typeface="Calibri" panose="020F0502020204030204" pitchFamily="34" charset="0"/>
            </a:endParaRPr>
          </a:p>
        </p:txBody>
      </p:sp>
      <p:sp>
        <p:nvSpPr>
          <p:cNvPr id="90116" name="Номер слайда 3">
            <a:extLst>
              <a:ext uri="{FF2B5EF4-FFF2-40B4-BE49-F238E27FC236}">
                <a16:creationId xmlns:a16="http://schemas.microsoft.com/office/drawing/2014/main" id="{0D5E625A-DC5F-47C0-A3A6-905723F20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400"/>
              </a:spcBef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400"/>
              </a:spcBef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400"/>
              </a:spcBef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400"/>
              </a:spcBef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400"/>
              </a:spcBef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81A7F60-4620-463E-AA5B-565165F4B1B1}" type="slidenum">
              <a:rPr lang="ru-RU" altLang="ru-RU"/>
              <a:pPr algn="r" eaLnBrk="1" hangingPunct="1">
                <a:spcBef>
                  <a:spcPct val="0"/>
                </a:spcBef>
              </a:pPr>
              <a:t>18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z="1600" dirty="0" smtClean="0">
                <a:latin typeface="Calibri" panose="020F0502020204030204" pitchFamily="34" charset="0"/>
              </a:rPr>
              <a:t>Благодарю за внимание!</a:t>
            </a:r>
            <a:endParaRPr lang="ru-RU" altLang="ru-RU" sz="1600" dirty="0">
              <a:latin typeface="Calibri" panose="020F0502020204030204" pitchFamily="34" charset="0"/>
            </a:endParaRPr>
          </a:p>
        </p:txBody>
      </p:sp>
      <p:sp>
        <p:nvSpPr>
          <p:cNvPr id="43012" name="Номер слайда 3"/>
          <p:cNvSpPr txBox="1">
            <a:spLocks noChangeArrowheads="1"/>
          </p:cNvSpPr>
          <p:nvPr/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C09BF820-5168-4597-84F5-49272D39ACA7}" type="slidenum">
              <a:rPr lang="ru-RU" altLang="ru-RU" sz="1200">
                <a:solidFill>
                  <a:srgbClr val="000000"/>
                </a:solidFill>
              </a:rPr>
              <a:pPr algn="r" eaLnBrk="1" hangingPunct="1"/>
              <a:t>19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515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200F1-3D42-4591-A08F-1EB434E9DB6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185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200F1-3D42-4591-A08F-1EB434E9DB6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757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200F1-3D42-4591-A08F-1EB434E9DB6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956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6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200F1-3D42-4591-A08F-1EB434E9DB6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323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200F1-3D42-4591-A08F-1EB434E9DB6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294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200F1-3D42-4591-A08F-1EB434E9DB6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988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200F1-3D42-4591-A08F-1EB434E9DB6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075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200F1-3D42-4591-A08F-1EB434E9DB6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346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DFF0-99F9-47F9-90CB-B91A1EEFC666}" type="datetime1">
              <a:rPr lang="ru-RU" smtClean="0"/>
              <a:pPr/>
              <a:t>вт 10.06.25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B876-BB65-4F25-B897-0BE125FDB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DCEB0-95E1-4C05-BABE-7323AF5D2B6F}" type="datetime1">
              <a:rPr lang="ru-RU" smtClean="0"/>
              <a:pPr/>
              <a:t>вт 10.06.25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B876-BB65-4F25-B897-0BE125FDB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9027-CB10-4CF1-A324-FCFDE632E30C}" type="datetime1">
              <a:rPr lang="ru-RU" smtClean="0"/>
              <a:pPr/>
              <a:t>вт 10.06.25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B876-BB65-4F25-B897-0BE125FDB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9FEF9-6699-4F97-B2C8-21D943E366A3}" type="datetime1">
              <a:rPr lang="ru-RU" smtClean="0"/>
              <a:pPr/>
              <a:t>вт 10.06.25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B876-BB65-4F25-B897-0BE125FDB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DBE96-10F2-4587-9A40-2462ACACDA90}" type="datetime1">
              <a:rPr lang="ru-RU" smtClean="0"/>
              <a:pPr/>
              <a:t>вт 10.06.25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B876-BB65-4F25-B897-0BE125FDB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154A-A1B3-4CE4-82D5-DF16A65A9995}" type="datetime1">
              <a:rPr lang="ru-RU" smtClean="0"/>
              <a:pPr/>
              <a:t>вт 10.06.25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B876-BB65-4F25-B897-0BE125FDB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08DF-12C6-4A34-9925-CAB4851EA1A1}" type="datetime1">
              <a:rPr lang="ru-RU" smtClean="0"/>
              <a:pPr/>
              <a:t>вт 10.06.25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B876-BB65-4F25-B897-0BE125FDB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3AF0-1301-421E-8E6E-4D1330AA54F5}" type="datetime1">
              <a:rPr lang="ru-RU" smtClean="0"/>
              <a:pPr/>
              <a:t>вт 10.06.25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B876-BB65-4F25-B897-0BE125FDB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1A98-11D9-4026-8D4F-8EA0B52A1ECB}" type="datetime1">
              <a:rPr lang="ru-RU" smtClean="0"/>
              <a:pPr/>
              <a:t>вт 10.06.25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B876-BB65-4F25-B897-0BE125FDB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C398-3CFB-402F-9CDB-319C48DE5321}" type="datetime1">
              <a:rPr lang="ru-RU" smtClean="0"/>
              <a:pPr/>
              <a:t>вт 10.06.25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B876-BB65-4F25-B897-0BE125FDB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02DE-CF1D-4BE2-8B1D-B576F4F35AA7}" type="datetime1">
              <a:rPr lang="ru-RU" smtClean="0"/>
              <a:pPr/>
              <a:t>вт 10.06.25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B876-BB65-4F25-B897-0BE125FDB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BE949-C144-4B8D-A184-49EA2CB56C17}" type="datetime1">
              <a:rPr lang="ru-RU" smtClean="0"/>
              <a:pPr/>
              <a:t>вт 10.06.25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0B876-BB65-4F25-B897-0BE125FDB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svg"/><Relationship Id="rId5" Type="http://schemas.openxmlformats.org/officeDocument/2006/relationships/image" Target="../media/image29.png"/><Relationship Id="rId4" Type="http://schemas.openxmlformats.org/officeDocument/2006/relationships/image" Target="../media/image31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jpe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2.pn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12" Type="http://schemas.openxmlformats.org/officeDocument/2006/relationships/image" Target="../media/image64.sv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6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11" Type="http://schemas.openxmlformats.org/officeDocument/2006/relationships/image" Target="../media/image51.png"/><Relationship Id="rId5" Type="http://schemas.openxmlformats.org/officeDocument/2006/relationships/image" Target="../media/image45.jpeg"/><Relationship Id="rId15" Type="http://schemas.openxmlformats.org/officeDocument/2006/relationships/image" Target="../media/image53.png"/><Relationship Id="rId10" Type="http://schemas.openxmlformats.org/officeDocument/2006/relationships/image" Target="../media/image50.jpeg"/><Relationship Id="rId4" Type="http://schemas.openxmlformats.org/officeDocument/2006/relationships/image" Target="../media/image44.png"/><Relationship Id="rId9" Type="http://schemas.openxmlformats.org/officeDocument/2006/relationships/image" Target="../media/image49.jpeg"/><Relationship Id="rId14" Type="http://schemas.openxmlformats.org/officeDocument/2006/relationships/image" Target="../media/image66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4.pn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hyperlink" Target="http://www.fcprc.ru/" TargetMode="External"/><Relationship Id="rId4" Type="http://schemas.openxmlformats.org/officeDocument/2006/relationships/image" Target="../media/image55.png"/><Relationship Id="rId9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0.png"/><Relationship Id="rId7" Type="http://schemas.openxmlformats.org/officeDocument/2006/relationships/image" Target="../media/image81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21.png"/><Relationship Id="rId4" Type="http://schemas.openxmlformats.org/officeDocument/2006/relationships/image" Target="../media/image61.png"/><Relationship Id="rId9" Type="http://schemas.openxmlformats.org/officeDocument/2006/relationships/image" Target="../media/image21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2.png"/><Relationship Id="rId7" Type="http://schemas.openxmlformats.org/officeDocument/2006/relationships/hyperlink" Target="http://vk.com/public77316748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cpnn@bk.ru" TargetMode="External"/><Relationship Id="rId11" Type="http://schemas.openxmlformats.org/officeDocument/2006/relationships/image" Target="../media/image68.png"/><Relationship Id="rId5" Type="http://schemas.openxmlformats.org/officeDocument/2006/relationships/image" Target="../media/image65.png"/><Relationship Id="rId10" Type="http://schemas.openxmlformats.org/officeDocument/2006/relationships/image" Target="../media/image67.jpeg"/><Relationship Id="rId4" Type="http://schemas.openxmlformats.org/officeDocument/2006/relationships/image" Target="../media/image64.png"/><Relationship Id="rId9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5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0.png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1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33.sv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1.svg"/><Relationship Id="rId4" Type="http://schemas.openxmlformats.org/officeDocument/2006/relationships/image" Target="../media/image22.png"/><Relationship Id="rId9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http://litera.irklib.ru/static/images/ma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0" y="2853565"/>
            <a:ext cx="5220072" cy="3975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6113" y="1797702"/>
            <a:ext cx="7772400" cy="244059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ru-RU" sz="2800" b="1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</a:t>
            </a:r>
            <a:r>
              <a:rPr lang="ru-RU" sz="2800" b="1" spc="-19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межведомственного</a:t>
            </a:r>
            <a:r>
              <a:rPr lang="ru-RU" sz="2800" b="1" spc="-2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стандарта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антинаркотической</a:t>
            </a:r>
            <a:r>
              <a:rPr lang="ru-RU" sz="2800" b="1" spc="-2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профилактической</a:t>
            </a:r>
            <a:r>
              <a:rPr lang="ru-RU" sz="2800" b="1" spc="-2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2800" b="1" spc="-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spc="-2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</a:t>
            </a:r>
            <a:r>
              <a:rPr lang="ru-RU" sz="2800" b="1" spc="-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</a:t>
            </a:r>
            <a:r>
              <a:rPr lang="ru-RU" sz="2800" b="1" spc="-2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9" name="Picture 9" descr="AAUvwnigLavwOTzfz40TM0utDGdQhfifWFpkVzphCV9m=s900-c-k-c0x00ffffff-no-rj">
            <a:extLst>
              <a:ext uri="{FF2B5EF4-FFF2-40B4-BE49-F238E27FC236}">
                <a16:creationId xmlns:a16="http://schemas.microsoft.com/office/drawing/2014/main" id="{E5ACDCCF-B0FA-4D0E-8390-D2139FAE7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38" y="88457"/>
            <a:ext cx="979750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" descr="I:\Общая папка\Логотип.jpg">
            <a:extLst>
              <a:ext uri="{FF2B5EF4-FFF2-40B4-BE49-F238E27FC236}">
                <a16:creationId xmlns:a16="http://schemas.microsoft.com/office/drawing/2014/main" id="{3DF07D45-B71A-4EEE-B480-C8ED7659A3B7}"/>
              </a:ext>
            </a:extLst>
          </p:cNvPr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250" y="0"/>
            <a:ext cx="979750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00022764-8A61-4438-8D1D-7A91322AE077}"/>
              </a:ext>
            </a:extLst>
          </p:cNvPr>
          <p:cNvSpPr txBox="1">
            <a:spLocks noChangeArrowheads="1"/>
          </p:cNvSpPr>
          <p:nvPr/>
        </p:nvSpPr>
        <p:spPr>
          <a:xfrm>
            <a:off x="920438" y="214291"/>
            <a:ext cx="7143750" cy="757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казенное учреждение Иркутской области</a:t>
            </a:r>
            <a:r>
              <a:rPr lang="ru-RU" altLang="ru-RU" sz="1200" dirty="0"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12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психолого-педагогической, медицинской и социальной помощи, профилактики, реабилитации и коррекции»</a:t>
            </a:r>
            <a:endParaRPr lang="ru-RU" altLang="ru-RU" sz="1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2A5E3D78-723C-4920-8505-97A24DC02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8564" y="5141387"/>
            <a:ext cx="439248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Маргарита Николаевна </a:t>
            </a:r>
            <a:r>
              <a:rPr lang="ru-RU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Галстян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директор </a:t>
            </a:r>
            <a:r>
              <a:rPr lang="ru-RU" alt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казенного учреждения Иркутской области «Центр психолого-педагогической, медицинской и социальной помощи,  профилактики, реабилитации и коррекции»  </a:t>
            </a:r>
          </a:p>
          <a:p>
            <a:pPr algn="r"/>
            <a:endParaRPr lang="ru-RU" sz="16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80769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B876-BB65-4F25-B897-0BE125FDBFC6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9772CE-093B-4991-AECE-E7ECB437E04A}"/>
              </a:ext>
            </a:extLst>
          </p:cNvPr>
          <p:cNvSpPr txBox="1"/>
          <p:nvPr/>
        </p:nvSpPr>
        <p:spPr>
          <a:xfrm>
            <a:off x="168813" y="99638"/>
            <a:ext cx="88945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антинаркотической профилактической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1496129"/>
            <a:ext cx="252028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оценочная процедура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05281" y="930635"/>
            <a:ext cx="1584176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96708" y="1460125"/>
            <a:ext cx="1584176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Отбор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05281" y="1989615"/>
            <a:ext cx="1584176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05281" y="2527749"/>
            <a:ext cx="1584176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74486" y="930635"/>
            <a:ext cx="3990001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сферы и характера изменений, вызванных профилактическим воздействием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74486" y="1460125"/>
            <a:ext cx="4075585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наиболее эффективных программ и их дальнейшее широкое внедрение в практику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74486" y="2013617"/>
            <a:ext cx="4040751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изменений в структуру и содержание реализуемой профилактической деятельности 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74486" y="2527749"/>
            <a:ext cx="4075585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задач, форм и методов организации профилактики при планировании новых этапов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3528" y="3156121"/>
            <a:ext cx="2304256" cy="12089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организации процесса профилактики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63888" y="3156121"/>
            <a:ext cx="2016224" cy="12089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результатов профилактики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Равно 16"/>
          <p:cNvSpPr/>
          <p:nvPr/>
        </p:nvSpPr>
        <p:spPr>
          <a:xfrm>
            <a:off x="5674541" y="3223828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люс 17"/>
          <p:cNvSpPr/>
          <p:nvPr/>
        </p:nvSpPr>
        <p:spPr>
          <a:xfrm>
            <a:off x="2638636" y="3223828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648009" y="3190692"/>
            <a:ext cx="2316478" cy="10328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оценка эффективности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68813" y="4513703"/>
            <a:ext cx="2834293" cy="191771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его соответствия целям, задачам,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ринципам профилактического воздействия профилактики, минимальный уровень и объем профилактического воздействия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131840" y="4441695"/>
            <a:ext cx="3024336" cy="23042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социальных компетенциях, нормативных представлениях и установках лиц группы риска; в характеристике ситуации их социального развития; в динамике численности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наркопотребителей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648009" y="4327188"/>
            <a:ext cx="2304256" cy="111803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Эффективна/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эффективна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3003106" y="930635"/>
            <a:ext cx="0" cy="202916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33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281D6-4437-4CF8-9161-85A2A0929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Матрица межведомственного стандарта антинаркотической профилактической деятельности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406220D-78CE-4AAE-8962-6ABCBACF4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B876-BB65-4F25-B897-0BE125FDBFC6}" type="slidenum">
              <a:rPr lang="ru-RU" smtClean="0"/>
              <a:pPr/>
              <a:t>11</a:t>
            </a:fld>
            <a:endParaRPr lang="ru-RU"/>
          </a:p>
        </p:txBody>
      </p:sp>
      <p:grpSp>
        <p:nvGrpSpPr>
          <p:cNvPr id="4" name="object 2">
            <a:extLst>
              <a:ext uri="{FF2B5EF4-FFF2-40B4-BE49-F238E27FC236}">
                <a16:creationId xmlns:a16="http://schemas.microsoft.com/office/drawing/2014/main" id="{4F169A31-9169-4497-904C-93E898D6B926}"/>
              </a:ext>
            </a:extLst>
          </p:cNvPr>
          <p:cNvGrpSpPr/>
          <p:nvPr/>
        </p:nvGrpSpPr>
        <p:grpSpPr>
          <a:xfrm>
            <a:off x="0" y="1268761"/>
            <a:ext cx="9143866" cy="5156961"/>
            <a:chOff x="600644" y="910659"/>
            <a:chExt cx="10989485" cy="6564338"/>
          </a:xfrm>
        </p:grpSpPr>
        <p:pic>
          <p:nvPicPr>
            <p:cNvPr id="5" name="object 3">
              <a:extLst>
                <a:ext uri="{FF2B5EF4-FFF2-40B4-BE49-F238E27FC236}">
                  <a16:creationId xmlns:a16="http://schemas.microsoft.com/office/drawing/2014/main" id="{C495028C-C64E-4706-BC8E-96E8A22FF9F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0644" y="1100166"/>
              <a:ext cx="10989485" cy="5492894"/>
            </a:xfrm>
            <a:prstGeom prst="rect">
              <a:avLst/>
            </a:prstGeom>
          </p:spPr>
        </p:pic>
        <p:pic>
          <p:nvPicPr>
            <p:cNvPr id="6" name="object 4">
              <a:extLst>
                <a:ext uri="{FF2B5EF4-FFF2-40B4-BE49-F238E27FC236}">
                  <a16:creationId xmlns:a16="http://schemas.microsoft.com/office/drawing/2014/main" id="{96E51591-0647-492F-8169-6861AFFED9F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2931" y="910659"/>
              <a:ext cx="10348518" cy="5244053"/>
            </a:xfrm>
            <a:prstGeom prst="rect">
              <a:avLst/>
            </a:prstGeom>
          </p:spPr>
        </p:pic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5EA9BCD2-3C98-4AFE-851C-E9D906803AC8}"/>
                </a:ext>
              </a:extLst>
            </p:cNvPr>
            <p:cNvSpPr/>
            <p:nvPr/>
          </p:nvSpPr>
          <p:spPr>
            <a:xfrm>
              <a:off x="1028280" y="6229643"/>
              <a:ext cx="1198245" cy="383540"/>
            </a:xfrm>
            <a:custGeom>
              <a:avLst/>
              <a:gdLst/>
              <a:ahLst/>
              <a:cxnLst/>
              <a:rect l="l" t="t" r="r" b="b"/>
              <a:pathLst>
                <a:path w="1198245" h="383539">
                  <a:moveTo>
                    <a:pt x="1133729" y="0"/>
                  </a:moveTo>
                  <a:lnTo>
                    <a:pt x="63906" y="0"/>
                  </a:lnTo>
                  <a:lnTo>
                    <a:pt x="39031" y="5016"/>
                  </a:lnTo>
                  <a:lnTo>
                    <a:pt x="18718" y="18700"/>
                  </a:lnTo>
                  <a:lnTo>
                    <a:pt x="5022" y="39004"/>
                  </a:lnTo>
                  <a:lnTo>
                    <a:pt x="0" y="63880"/>
                  </a:lnTo>
                  <a:lnTo>
                    <a:pt x="0" y="319531"/>
                  </a:lnTo>
                  <a:lnTo>
                    <a:pt x="5022" y="344408"/>
                  </a:lnTo>
                  <a:lnTo>
                    <a:pt x="18718" y="364712"/>
                  </a:lnTo>
                  <a:lnTo>
                    <a:pt x="39031" y="378396"/>
                  </a:lnTo>
                  <a:lnTo>
                    <a:pt x="63906" y="383413"/>
                  </a:lnTo>
                  <a:lnTo>
                    <a:pt x="1133729" y="383413"/>
                  </a:lnTo>
                  <a:lnTo>
                    <a:pt x="1158624" y="378396"/>
                  </a:lnTo>
                  <a:lnTo>
                    <a:pt x="1178972" y="364712"/>
                  </a:lnTo>
                  <a:lnTo>
                    <a:pt x="1192700" y="344408"/>
                  </a:lnTo>
                  <a:lnTo>
                    <a:pt x="1197737" y="319531"/>
                  </a:lnTo>
                  <a:lnTo>
                    <a:pt x="1197737" y="63880"/>
                  </a:lnTo>
                  <a:lnTo>
                    <a:pt x="1192700" y="39004"/>
                  </a:lnTo>
                  <a:lnTo>
                    <a:pt x="1178972" y="18700"/>
                  </a:lnTo>
                  <a:lnTo>
                    <a:pt x="1158624" y="5016"/>
                  </a:lnTo>
                  <a:lnTo>
                    <a:pt x="1133729" y="0"/>
                  </a:lnTo>
                  <a:close/>
                </a:path>
              </a:pathLst>
            </a:custGeom>
            <a:solidFill>
              <a:srgbClr val="163D63"/>
            </a:solidFill>
          </p:spPr>
          <p:txBody>
            <a:bodyPr wrap="square" lIns="0" tIns="0" rIns="0" bIns="0" rtlCol="0"/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Группа</a:t>
              </a:r>
              <a:r>
                <a:rPr lang="ru-RU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А</a:t>
              </a:r>
              <a:endParaRPr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AAE54AA2-052D-41D9-9AAC-2E0726651630}"/>
                </a:ext>
              </a:extLst>
            </p:cNvPr>
            <p:cNvSpPr/>
            <p:nvPr/>
          </p:nvSpPr>
          <p:spPr>
            <a:xfrm>
              <a:off x="1028280" y="6638931"/>
              <a:ext cx="1209928" cy="392299"/>
            </a:xfrm>
            <a:custGeom>
              <a:avLst/>
              <a:gdLst/>
              <a:ahLst/>
              <a:cxnLst/>
              <a:rect l="l" t="t" r="r" b="b"/>
              <a:pathLst>
                <a:path w="1198245" h="383539">
                  <a:moveTo>
                    <a:pt x="1133729" y="0"/>
                  </a:moveTo>
                  <a:lnTo>
                    <a:pt x="63906" y="0"/>
                  </a:lnTo>
                  <a:lnTo>
                    <a:pt x="39031" y="5016"/>
                  </a:lnTo>
                  <a:lnTo>
                    <a:pt x="18718" y="18700"/>
                  </a:lnTo>
                  <a:lnTo>
                    <a:pt x="5022" y="39004"/>
                  </a:lnTo>
                  <a:lnTo>
                    <a:pt x="0" y="63881"/>
                  </a:lnTo>
                  <a:lnTo>
                    <a:pt x="0" y="319532"/>
                  </a:lnTo>
                  <a:lnTo>
                    <a:pt x="5022" y="344408"/>
                  </a:lnTo>
                  <a:lnTo>
                    <a:pt x="18718" y="364712"/>
                  </a:lnTo>
                  <a:lnTo>
                    <a:pt x="39031" y="378396"/>
                  </a:lnTo>
                  <a:lnTo>
                    <a:pt x="63906" y="383413"/>
                  </a:lnTo>
                  <a:lnTo>
                    <a:pt x="1133729" y="383413"/>
                  </a:lnTo>
                  <a:lnTo>
                    <a:pt x="1158624" y="378396"/>
                  </a:lnTo>
                  <a:lnTo>
                    <a:pt x="1178972" y="364712"/>
                  </a:lnTo>
                  <a:lnTo>
                    <a:pt x="1192700" y="344408"/>
                  </a:lnTo>
                  <a:lnTo>
                    <a:pt x="1197737" y="319532"/>
                  </a:lnTo>
                  <a:lnTo>
                    <a:pt x="1197737" y="63881"/>
                  </a:lnTo>
                  <a:lnTo>
                    <a:pt x="1192700" y="39004"/>
                  </a:lnTo>
                  <a:lnTo>
                    <a:pt x="1178972" y="18700"/>
                  </a:lnTo>
                  <a:lnTo>
                    <a:pt x="1158624" y="5016"/>
                  </a:lnTo>
                  <a:lnTo>
                    <a:pt x="1133729" y="0"/>
                  </a:lnTo>
                  <a:close/>
                </a:path>
              </a:pathLst>
            </a:custGeom>
            <a:solidFill>
              <a:srgbClr val="163D63"/>
            </a:solidFill>
          </p:spPr>
          <p:txBody>
            <a:bodyPr wrap="square" lIns="0" tIns="0" rIns="0" bIns="0" rtlCol="0"/>
            <a:lstStyle/>
            <a:p>
              <a:r>
                <a:rPr lang="ru-RU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Группа </a:t>
              </a:r>
              <a:r>
                <a:rPr lang="ru-RU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</a:t>
              </a:r>
              <a:endParaRPr dirty="0"/>
            </a:p>
          </p:txBody>
        </p:sp>
        <p:sp>
          <p:nvSpPr>
            <p:cNvPr id="11" name="object 9">
              <a:extLst>
                <a:ext uri="{FF2B5EF4-FFF2-40B4-BE49-F238E27FC236}">
                  <a16:creationId xmlns:a16="http://schemas.microsoft.com/office/drawing/2014/main" id="{59341ED2-42B0-40F9-805C-26D222FA1376}"/>
                </a:ext>
              </a:extLst>
            </p:cNvPr>
            <p:cNvSpPr/>
            <p:nvPr/>
          </p:nvSpPr>
          <p:spPr>
            <a:xfrm>
              <a:off x="1040224" y="7091457"/>
              <a:ext cx="1198245" cy="383540"/>
            </a:xfrm>
            <a:custGeom>
              <a:avLst/>
              <a:gdLst/>
              <a:ahLst/>
              <a:cxnLst/>
              <a:rect l="l" t="t" r="r" b="b"/>
              <a:pathLst>
                <a:path w="1198245" h="383539">
                  <a:moveTo>
                    <a:pt x="1133729" y="0"/>
                  </a:moveTo>
                  <a:lnTo>
                    <a:pt x="63906" y="0"/>
                  </a:lnTo>
                  <a:lnTo>
                    <a:pt x="39031" y="5036"/>
                  </a:lnTo>
                  <a:lnTo>
                    <a:pt x="18718" y="18764"/>
                  </a:lnTo>
                  <a:lnTo>
                    <a:pt x="5022" y="39112"/>
                  </a:lnTo>
                  <a:lnTo>
                    <a:pt x="0" y="64008"/>
                  </a:lnTo>
                  <a:lnTo>
                    <a:pt x="0" y="319532"/>
                  </a:lnTo>
                  <a:lnTo>
                    <a:pt x="5022" y="344427"/>
                  </a:lnTo>
                  <a:lnTo>
                    <a:pt x="18718" y="364775"/>
                  </a:lnTo>
                  <a:lnTo>
                    <a:pt x="39031" y="378503"/>
                  </a:lnTo>
                  <a:lnTo>
                    <a:pt x="63906" y="383540"/>
                  </a:lnTo>
                  <a:lnTo>
                    <a:pt x="1133729" y="383540"/>
                  </a:lnTo>
                  <a:lnTo>
                    <a:pt x="1158624" y="378503"/>
                  </a:lnTo>
                  <a:lnTo>
                    <a:pt x="1178972" y="364775"/>
                  </a:lnTo>
                  <a:lnTo>
                    <a:pt x="1192700" y="344427"/>
                  </a:lnTo>
                  <a:lnTo>
                    <a:pt x="1197737" y="319532"/>
                  </a:lnTo>
                  <a:lnTo>
                    <a:pt x="1197737" y="64008"/>
                  </a:lnTo>
                  <a:lnTo>
                    <a:pt x="1192700" y="39112"/>
                  </a:lnTo>
                  <a:lnTo>
                    <a:pt x="1178972" y="18764"/>
                  </a:lnTo>
                  <a:lnTo>
                    <a:pt x="1158624" y="5036"/>
                  </a:lnTo>
                  <a:lnTo>
                    <a:pt x="1133729" y="0"/>
                  </a:lnTo>
                  <a:close/>
                </a:path>
              </a:pathLst>
            </a:custGeom>
            <a:solidFill>
              <a:srgbClr val="163D63"/>
            </a:solidFill>
          </p:spPr>
          <p:txBody>
            <a:bodyPr wrap="square" lIns="0" tIns="0" rIns="0" bIns="0" rtlCol="0"/>
            <a:lstStyle/>
            <a:p>
              <a:r>
                <a:rPr lang="ru-RU" sz="1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Группа </a:t>
              </a:r>
              <a:r>
                <a:rPr lang="ru-RU" sz="1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endParaRPr dirty="0"/>
            </a:p>
          </p:txBody>
        </p:sp>
      </p:grp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F7CC149F-E169-45DA-AEEE-EC1585A293EE}"/>
              </a:ext>
            </a:extLst>
          </p:cNvPr>
          <p:cNvSpPr/>
          <p:nvPr/>
        </p:nvSpPr>
        <p:spPr>
          <a:xfrm>
            <a:off x="355817" y="6342938"/>
            <a:ext cx="828092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940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B4AD3A-4FEE-4297-8AED-2828D2810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3652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межведомственного стандарта антинаркотической профилактической деятельности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E2002BC-EA44-4303-9360-761DB51F1EAA}"/>
              </a:ext>
            </a:extLst>
          </p:cNvPr>
          <p:cNvSpPr/>
          <p:nvPr/>
        </p:nvSpPr>
        <p:spPr>
          <a:xfrm>
            <a:off x="121848" y="1227455"/>
            <a:ext cx="4522060" cy="5652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- группы А, Б, 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EAF864-4DB1-45EA-81AF-C396EBB3E369}"/>
              </a:ext>
            </a:extLst>
          </p:cNvPr>
          <p:cNvSpPr txBox="1"/>
          <p:nvPr/>
        </p:nvSpPr>
        <p:spPr>
          <a:xfrm>
            <a:off x="138952" y="1931729"/>
            <a:ext cx="4937103" cy="1200329"/>
          </a:xfrm>
          <a:prstGeom prst="rect">
            <a:avLst/>
          </a:prstGeom>
          <a:noFill/>
          <a:ln>
            <a:solidFill>
              <a:srgbClr val="0070C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характеристика: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Ведущая деятельность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ситуация развития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Новообразования возраста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57943B-87C4-41ED-A95D-07995AD4A588}"/>
              </a:ext>
            </a:extLst>
          </p:cNvPr>
          <p:cNvSpPr txBox="1"/>
          <p:nvPr/>
        </p:nvSpPr>
        <p:spPr>
          <a:xfrm>
            <a:off x="97477" y="3177091"/>
            <a:ext cx="49371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группы риска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297E9B-8C2E-45FF-ACB7-A520290EB25C}"/>
              </a:ext>
            </a:extLst>
          </p:cNvPr>
          <p:cNvSpPr txBox="1"/>
          <p:nvPr/>
        </p:nvSpPr>
        <p:spPr>
          <a:xfrm>
            <a:off x="149162" y="3541277"/>
            <a:ext cx="4926893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Разделено по группам 1-5 (согласно Матрице)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182916-2CA2-415E-9621-B81E858AE6D9}"/>
              </a:ext>
            </a:extLst>
          </p:cNvPr>
          <p:cNvSpPr txBox="1"/>
          <p:nvPr/>
        </p:nvSpPr>
        <p:spPr>
          <a:xfrm>
            <a:off x="149162" y="4103701"/>
            <a:ext cx="6079022" cy="267765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Диагностический блок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(психологическая диагностика личностных особенностей ребенка, сфер взаимоотношений).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профилактического воздействия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личностном уровне (умения и навыки);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уровне социальных отношений (компетенции) 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рекомендации: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1.Комплексная профилактическая работа - социальные технологии; - психолого-педагогические технологии;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2.Педагогическая профилактика (формирование условий);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3.Медицинская профилактика.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результаты профилактического воздействия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85BF99-5792-4EDE-9BC6-F481C49238C1}"/>
              </a:ext>
            </a:extLst>
          </p:cNvPr>
          <p:cNvSpPr txBox="1"/>
          <p:nvPr/>
        </p:nvSpPr>
        <p:spPr>
          <a:xfrm>
            <a:off x="5677531" y="1938889"/>
            <a:ext cx="3283345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Ограничение по кадровому обеспечению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C7E97A-1E21-42FC-8A20-DD02CD0799A8}"/>
              </a:ext>
            </a:extLst>
          </p:cNvPr>
          <p:cNvSpPr txBox="1"/>
          <p:nvPr/>
        </p:nvSpPr>
        <p:spPr>
          <a:xfrm>
            <a:off x="5708146" y="2799816"/>
            <a:ext cx="3283346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Профилактические мероприятия для групп А-4 и А-5 объектов профилактического воздействия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предусмотрены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B820B5-70DA-43B0-9201-337E7816BB11}"/>
              </a:ext>
            </a:extLst>
          </p:cNvPr>
          <p:cNvSpPr txBox="1"/>
          <p:nvPr/>
        </p:nvSpPr>
        <p:spPr>
          <a:xfrm>
            <a:off x="6576514" y="4504127"/>
            <a:ext cx="2396951" cy="116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базис первичной профилактической работы надстраиваются специфические компоненты во всех блоках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0E58C7-014A-4363-9EFF-BA67EBBFCEC6}"/>
              </a:ext>
            </a:extLst>
          </p:cNvPr>
          <p:cNvSpPr txBox="1"/>
          <p:nvPr/>
        </p:nvSpPr>
        <p:spPr>
          <a:xfrm>
            <a:off x="6576514" y="6039161"/>
            <a:ext cx="2460637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Подготовлено на основе ФГОС</a:t>
            </a: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E1B2FFF0-7159-462B-AD85-35C59547EDDA}"/>
              </a:ext>
            </a:extLst>
          </p:cNvPr>
          <p:cNvCxnSpPr>
            <a:cxnSpLocks/>
          </p:cNvCxnSpPr>
          <p:nvPr/>
        </p:nvCxnSpPr>
        <p:spPr>
          <a:xfrm>
            <a:off x="5202210" y="3725943"/>
            <a:ext cx="475321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трелка: вправо 25">
            <a:extLst>
              <a:ext uri="{FF2B5EF4-FFF2-40B4-BE49-F238E27FC236}">
                <a16:creationId xmlns:a16="http://schemas.microsoft.com/office/drawing/2014/main" id="{6D726BFC-6010-4EB8-8F96-7AEB7279D54F}"/>
              </a:ext>
            </a:extLst>
          </p:cNvPr>
          <p:cNvSpPr/>
          <p:nvPr/>
        </p:nvSpPr>
        <p:spPr>
          <a:xfrm>
            <a:off x="5940152" y="5229200"/>
            <a:ext cx="504056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8717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AB42C0-C841-43ED-B24B-BE6296E7E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25" y="5232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профилактической деятельности в образовательной организации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F47076-A7C2-425E-9575-0F6049A7FD44}"/>
              </a:ext>
            </a:extLst>
          </p:cNvPr>
          <p:cNvSpPr txBox="1"/>
          <p:nvPr/>
        </p:nvSpPr>
        <p:spPr>
          <a:xfrm>
            <a:off x="1043608" y="889807"/>
            <a:ext cx="7797511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профилактики употребления ПАВ в образовательной среде*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B5A271-3D30-4673-A43E-48184DAF01CD}"/>
              </a:ext>
            </a:extLst>
          </p:cNvPr>
          <p:cNvSpPr txBox="1"/>
          <p:nvPr/>
        </p:nvSpPr>
        <p:spPr>
          <a:xfrm>
            <a:off x="1043608" y="1429989"/>
            <a:ext cx="7797511" cy="954107"/>
          </a:xfrm>
          <a:prstGeom prst="rect">
            <a:avLst/>
          </a:prstGeom>
          <a:noFill/>
          <a:ln>
            <a:solidFill>
              <a:srgbClr val="0070C0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 постоянной основе инфраструктуры и содержания профилактической деятельности (включающей учебный, воспитательный и профилактический компоненты), направленной на минимизацию уровня вовлеченности в употребление ПАВ обучающихся образовательных организаций</a:t>
            </a:r>
          </a:p>
        </p:txBody>
      </p:sp>
      <p:pic>
        <p:nvPicPr>
          <p:cNvPr id="9" name="Рисунок 8" descr="Маркеры-галочки">
            <a:extLst>
              <a:ext uri="{FF2B5EF4-FFF2-40B4-BE49-F238E27FC236}">
                <a16:creationId xmlns:a16="http://schemas.microsoft.com/office/drawing/2014/main" id="{91DCE10E-56BC-4485-A504-FEB9C32E4C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116" y="758418"/>
            <a:ext cx="595619" cy="595619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A1741EF3-48CE-47FD-B7E4-709312D08F29}"/>
              </a:ext>
            </a:extLst>
          </p:cNvPr>
          <p:cNvSpPr/>
          <p:nvPr/>
        </p:nvSpPr>
        <p:spPr>
          <a:xfrm>
            <a:off x="26272" y="1619281"/>
            <a:ext cx="914400" cy="5485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</p:txBody>
      </p:sp>
      <p:sp>
        <p:nvSpPr>
          <p:cNvPr id="13" name="TextBox 22">
            <a:extLst>
              <a:ext uri="{FF2B5EF4-FFF2-40B4-BE49-F238E27FC236}">
                <a16:creationId xmlns:a16="http://schemas.microsoft.com/office/drawing/2014/main" id="{CB89BCF4-4578-443C-ABC8-C866817A9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16" y="3213461"/>
            <a:ext cx="6210902" cy="3539430"/>
          </a:xfrm>
          <a:prstGeom prst="rect">
            <a:avLst/>
          </a:prstGeom>
          <a:noFill/>
          <a:ln w="9528">
            <a:solidFill>
              <a:srgbClr val="4F81BD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ts val="75"/>
              </a:spcBef>
              <a:buFont typeface="Wingdings" panose="05000000000000000000" pitchFamily="2" charset="2"/>
              <a:buChar char=""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</a:t>
            </a:r>
            <a:r>
              <a:rPr lang="ru-RU" alt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единого 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профилактического пространства</a:t>
            </a:r>
            <a:r>
              <a:rPr lang="ru-RU" alt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"/>
            </a:pPr>
            <a:r>
              <a:rPr lang="ru-RU" alt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 организации профилактической деятельности и оценка  ее эффективности;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"/>
            </a:pPr>
            <a:r>
              <a:rPr lang="ru-RU" alt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минимизация влияния условий и факторов, 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способных провоцировать вовлечение в употребление ПАВ обучающихся;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"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ресурсов, обеспечивающих снижение риска употребления ПАВ  среди обучающихся, воспитанников;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"/>
            </a:pPr>
            <a:r>
              <a:rPr lang="ru-RU" alt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ресурсов семьи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ориентированных на воспитание у детей и подростков законопослушного, успешного, ответственного поведения,  а также ресурсов семьи, </a:t>
            </a:r>
            <a:r>
              <a:rPr lang="ru-RU" alt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обеспечивающих поддержку ребенку;</a:t>
            </a:r>
            <a:endParaRPr lang="ru-RU" alt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"/>
            </a:pPr>
            <a:r>
              <a:rPr lang="ru-RU" alt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профилактических компонентов в образовательные программы,  внеурочную и воспитательную деятельность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региональные и муниципальные  программы, проекты, практики гражданско-патриотического, духовно-нравственного воспитания детей и молодёжи;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"/>
            </a:pPr>
            <a:r>
              <a:rPr lang="ru-RU" alt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секций, кружков и иных форм организации внеучебного досуга 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несовершеннолетних на базе образовательных организаций.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232ECCA2-DBAD-47E4-8766-F979172CBF6A}"/>
              </a:ext>
            </a:extLst>
          </p:cNvPr>
          <p:cNvSpPr/>
          <p:nvPr/>
        </p:nvSpPr>
        <p:spPr>
          <a:xfrm>
            <a:off x="1170513" y="2630540"/>
            <a:ext cx="3771850" cy="3624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1"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kern="0" spc="-5" dirty="0">
                <a:solidFill>
                  <a:schemeClr val="bg1"/>
                </a:solidFill>
                <a:latin typeface="Times New Roman" pitchFamily="18"/>
                <a:cs typeface="Times New Roman" pitchFamily="18"/>
              </a:rPr>
              <a:t>Задачи</a:t>
            </a:r>
            <a:r>
              <a:rPr lang="ru-RU" sz="1600" b="1" kern="0" spc="5" dirty="0">
                <a:solidFill>
                  <a:schemeClr val="bg1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ru-RU" sz="1600" b="1" kern="0" spc="-5" dirty="0">
                <a:solidFill>
                  <a:schemeClr val="bg1"/>
                </a:solidFill>
                <a:latin typeface="Times New Roman" pitchFamily="18"/>
                <a:cs typeface="Times New Roman" pitchFamily="18"/>
              </a:rPr>
              <a:t>образовательной</a:t>
            </a:r>
            <a:r>
              <a:rPr lang="ru-RU" sz="1600" b="1" kern="0" spc="-30" dirty="0">
                <a:solidFill>
                  <a:schemeClr val="bg1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ru-RU" sz="1600" b="1" kern="0" spc="-5" dirty="0">
                <a:solidFill>
                  <a:schemeClr val="bg1"/>
                </a:solidFill>
                <a:latin typeface="Times New Roman" pitchFamily="18"/>
                <a:cs typeface="Times New Roman" pitchFamily="18"/>
              </a:rPr>
              <a:t>организации:</a:t>
            </a:r>
            <a:endParaRPr lang="ru-RU" sz="1600" b="1" kern="0" dirty="0">
              <a:solidFill>
                <a:schemeClr val="bg1"/>
              </a:solidFill>
              <a:latin typeface="Times New Roman" pitchFamily="18"/>
              <a:cs typeface="Times New Roman" pitchFamily="18"/>
            </a:endParaRPr>
          </a:p>
        </p:txBody>
      </p:sp>
      <p:pic>
        <p:nvPicPr>
          <p:cNvPr id="15" name="object 6">
            <a:extLst>
              <a:ext uri="{FF2B5EF4-FFF2-40B4-BE49-F238E27FC236}">
                <a16:creationId xmlns:a16="http://schemas.microsoft.com/office/drawing/2014/main" id="{235DC56D-AF12-4BE9-9B7B-A32FC6A971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6" y="2214900"/>
            <a:ext cx="836311" cy="92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6C9AD2E-167F-4F97-9267-109C9D55CE92}"/>
              </a:ext>
            </a:extLst>
          </p:cNvPr>
          <p:cNvSpPr txBox="1"/>
          <p:nvPr/>
        </p:nvSpPr>
        <p:spPr>
          <a:xfrm>
            <a:off x="6698235" y="6193473"/>
            <a:ext cx="24457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"Концепция профилактики употребления психоактивных веществ в образовательной среде на период до 2025 года" (утв. </a:t>
            </a:r>
            <a:r>
              <a:rPr lang="ru-RU" sz="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15 июня 2021 г.) </a:t>
            </a: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CF4E4543-7F42-42FB-8CA8-6F8AF69B4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8760" y="2552525"/>
            <a:ext cx="2462124" cy="440508"/>
          </a:xfrm>
          <a:prstGeom prst="rect">
            <a:avLst/>
          </a:prstGeom>
          <a:solidFill>
            <a:srgbClr val="EBF1DE"/>
          </a:solidFill>
          <a:ln w="9528">
            <a:solidFill>
              <a:srgbClr val="4F81BD"/>
            </a:solidFill>
            <a:miter lim="800000"/>
            <a:headEnd/>
            <a:tailEnd/>
          </a:ln>
        </p:spPr>
        <p:txBody>
          <a:bodyPr wrap="square" lIns="0" tIns="9528" rIns="0" bIns="0" anchorCtr="1">
            <a:spAutoFit/>
          </a:bodyPr>
          <a:lstStyle>
            <a:lvl1pPr marL="22225" indent="-142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75"/>
              </a:spcBef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профилактики  в образовательной сред</a:t>
            </a:r>
            <a:r>
              <a:rPr lang="ru-RU" alt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</p:txBody>
      </p:sp>
      <p:sp>
        <p:nvSpPr>
          <p:cNvPr id="19" name="object 22">
            <a:extLst>
              <a:ext uri="{FF2B5EF4-FFF2-40B4-BE49-F238E27FC236}">
                <a16:creationId xmlns:a16="http://schemas.microsoft.com/office/drawing/2014/main" id="{82D08F43-72BB-435F-86BF-F4640768E437}"/>
              </a:ext>
            </a:extLst>
          </p:cNvPr>
          <p:cNvSpPr txBox="1"/>
          <p:nvPr/>
        </p:nvSpPr>
        <p:spPr>
          <a:xfrm>
            <a:off x="6538760" y="3160530"/>
            <a:ext cx="2462124" cy="681600"/>
          </a:xfrm>
          <a:prstGeom prst="rect">
            <a:avLst/>
          </a:prstGeom>
          <a:solidFill>
            <a:srgbClr val="CCC1DA"/>
          </a:solidFill>
          <a:ln w="9528">
            <a:solidFill>
              <a:srgbClr val="4F81BD"/>
            </a:solidFill>
            <a:prstDash val="solid"/>
          </a:ln>
        </p:spPr>
        <p:txBody>
          <a:bodyPr wrap="square" lIns="0" tIns="9528" rIns="0" bIns="0" anchorCtr="1">
            <a:spAutoFit/>
          </a:bodyPr>
          <a:lstStyle/>
          <a:p>
            <a:pPr marL="9528" algn="ctr" eaLnBrk="1" fontAlgn="auto" hangingPunct="1">
              <a:spcBef>
                <a:spcPts val="75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1" kern="0" spc="-15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  <a:p>
            <a:pPr marL="9528" algn="ctr" eaLnBrk="1" fontAlgn="auto" hangingPunct="1">
              <a:spcBef>
                <a:spcPts val="75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kern="0" spc="-15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Технологии</a:t>
            </a:r>
            <a:r>
              <a:rPr lang="ru-RU" sz="1400" b="1" kern="0" spc="-56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ru-RU" sz="1400" b="1" kern="0" spc="-4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профилактики</a:t>
            </a:r>
          </a:p>
          <a:p>
            <a:pPr marL="9528" algn="ctr" eaLnBrk="1" fontAlgn="auto" hangingPunct="1">
              <a:spcBef>
                <a:spcPts val="75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kern="0" dirty="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56037ED4-23D2-4C87-8901-85F4E48B9E20}"/>
              </a:ext>
            </a:extLst>
          </p:cNvPr>
          <p:cNvSpPr/>
          <p:nvPr/>
        </p:nvSpPr>
        <p:spPr>
          <a:xfrm>
            <a:off x="7484852" y="4035838"/>
            <a:ext cx="1547664" cy="2853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8D105713-6948-4ED6-98A9-3265CFDBD901}"/>
              </a:ext>
            </a:extLst>
          </p:cNvPr>
          <p:cNvSpPr/>
          <p:nvPr/>
        </p:nvSpPr>
        <p:spPr>
          <a:xfrm>
            <a:off x="6458737" y="4576983"/>
            <a:ext cx="2012702" cy="3324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7919E557-6259-4037-AA02-57692212EED6}"/>
              </a:ext>
            </a:extLst>
          </p:cNvPr>
          <p:cNvSpPr/>
          <p:nvPr/>
        </p:nvSpPr>
        <p:spPr>
          <a:xfrm>
            <a:off x="7131298" y="5119092"/>
            <a:ext cx="1901218" cy="3069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B6FE870F-274C-43D0-86F2-5C70D1534B7E}"/>
              </a:ext>
            </a:extLst>
          </p:cNvPr>
          <p:cNvSpPr/>
          <p:nvPr/>
        </p:nvSpPr>
        <p:spPr>
          <a:xfrm>
            <a:off x="6454508" y="5666870"/>
            <a:ext cx="1641064" cy="3324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</a:t>
            </a:r>
          </a:p>
        </p:txBody>
      </p:sp>
    </p:spTree>
    <p:extLst>
      <p:ext uri="{BB962C8B-B14F-4D97-AF65-F5344CB8AC3E}">
        <p14:creationId xmlns:p14="http://schemas.microsoft.com/office/powerpoint/2010/main" val="309729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D6919-DA2A-4F7F-AA07-2F0C90FF6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03531"/>
            <a:ext cx="7992888" cy="589165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образовательной организации в профилактике</a:t>
            </a:r>
          </a:p>
        </p:txBody>
      </p:sp>
      <p:pic>
        <p:nvPicPr>
          <p:cNvPr id="4" name="Рисунок 3" descr="Мозговой штурм группы">
            <a:extLst>
              <a:ext uri="{FF2B5EF4-FFF2-40B4-BE49-F238E27FC236}">
                <a16:creationId xmlns:a16="http://schemas.microsoft.com/office/drawing/2014/main" id="{0F252DD5-9B0A-4A64-B5AD-04603BFE0E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02340" y="65110"/>
            <a:ext cx="958561" cy="9585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257280-3A9A-45B3-B6B6-DE86F7515DDA}"/>
              </a:ext>
            </a:extLst>
          </p:cNvPr>
          <p:cNvSpPr txBox="1"/>
          <p:nvPr/>
        </p:nvSpPr>
        <p:spPr>
          <a:xfrm>
            <a:off x="3466756" y="60177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воспитания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AD105716-8729-45BB-BFBF-A2F24F1BDEA4}"/>
              </a:ext>
            </a:extLst>
          </p:cNvPr>
          <p:cNvSpPr/>
          <p:nvPr/>
        </p:nvSpPr>
        <p:spPr>
          <a:xfrm>
            <a:off x="179512" y="995291"/>
            <a:ext cx="8727742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воспитание, формирование культуры здоровья и эмоционального благополучия</a:t>
            </a:r>
            <a:endParaRPr lang="ru-RU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276124-8ACA-4CE1-B410-B912AFE37B2B}"/>
              </a:ext>
            </a:extLst>
          </p:cNvPr>
          <p:cNvSpPr txBox="1"/>
          <p:nvPr/>
        </p:nvSpPr>
        <p:spPr>
          <a:xfrm>
            <a:off x="106970" y="1641280"/>
            <a:ext cx="1953485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социально значимых ЗНАНИЙ (начальное общее образование):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B3C2E-90C3-4E79-BAC0-93CAC6021D17}"/>
              </a:ext>
            </a:extLst>
          </p:cNvPr>
          <p:cNvSpPr txBox="1"/>
          <p:nvPr/>
        </p:nvSpPr>
        <p:spPr>
          <a:xfrm>
            <a:off x="135951" y="2872044"/>
            <a:ext cx="1947870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социально значимых ОТНОШЕНИЙ (основное общее образование):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37C69A-08CA-41B7-ABCC-20BD3F563FDB}"/>
              </a:ext>
            </a:extLst>
          </p:cNvPr>
          <p:cNvSpPr txBox="1"/>
          <p:nvPr/>
        </p:nvSpPr>
        <p:spPr>
          <a:xfrm>
            <a:off x="106970" y="4451552"/>
            <a:ext cx="1976852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ОПЫТА социально значимых ДЕЛ (среднее общее образование):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E16E3B-0EF2-41DE-B675-8D85C84D96CD}"/>
              </a:ext>
            </a:extLst>
          </p:cNvPr>
          <p:cNvSpPr txBox="1"/>
          <p:nvPr/>
        </p:nvSpPr>
        <p:spPr>
          <a:xfrm>
            <a:off x="2221909" y="1500730"/>
            <a:ext cx="6690120" cy="101566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бережно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относящийся к своему здоровью, соблюдающий правила здорового и безопасного для себя и других людей образа жизни, в том числе в информационной среде;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владеющий основными навыками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личной и общественной гигиены, безопасного поведения;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ориентированный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физическое развитие с учетом возможностей здоровья, занятия физической культурой и спортом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8D22E4-D09C-4DF8-BB77-17873797D76D}"/>
              </a:ext>
            </a:extLst>
          </p:cNvPr>
          <p:cNvSpPr txBox="1"/>
          <p:nvPr/>
        </p:nvSpPr>
        <p:spPr>
          <a:xfrm>
            <a:off x="2237804" y="2666791"/>
            <a:ext cx="6674224" cy="156966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понимающий ценность ж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изни, здоровья и безопасности, значение личных усилий в сохранении здоровья, соблюдающий правила безопасного поведения;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выражающий установку на ЗОЖ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(соблюдение гигиенических правил, регулярную физическую активность), неприятие употребления ПАВ, понимание их последствий для здоровья;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умеющий осознават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 физическое и эмоциональное состояние, стремящийся им управлять;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проявляющий способность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адаптироваться к меняющимся условиям и стрессовым ситуациям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4869E4-FC1F-4D38-AE23-094581886FBC}"/>
              </a:ext>
            </a:extLst>
          </p:cNvPr>
          <p:cNvSpPr txBox="1"/>
          <p:nvPr/>
        </p:nvSpPr>
        <p:spPr>
          <a:xfrm>
            <a:off x="2237804" y="4474795"/>
            <a:ext cx="6674224" cy="138499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выражающий в практической деятельности ценность ЗОЖ, значение личных усилий в сохранении и укреплении своего здоровья и здоровья других людей;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соблюдающий правила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личной и общественной безопасности, безопасного поведения;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проявляющий сознательн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ое и обоснованное неприятие употребления ПАВ, деструктивного поведения в обществе;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демонстрирующий сознательное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своим эмоциональным состоянием, развивающий способности адаптироваться к стрессовым ситуациям, к меняющимся условиям.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D67CBC-AF48-4C1A-A9CC-60A925664704}"/>
              </a:ext>
            </a:extLst>
          </p:cNvPr>
          <p:cNvSpPr txBox="1"/>
          <p:nvPr/>
        </p:nvSpPr>
        <p:spPr>
          <a:xfrm>
            <a:off x="2286000" y="6256221"/>
            <a:ext cx="6674224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ПРОГРАММА ВОСПИТАНИЯ</a:t>
            </a:r>
          </a:p>
        </p:txBody>
      </p:sp>
      <p:pic>
        <p:nvPicPr>
          <p:cNvPr id="24" name="Рисунок 23" descr="Предупреждение">
            <a:extLst>
              <a:ext uri="{FF2B5EF4-FFF2-40B4-BE49-F238E27FC236}">
                <a16:creationId xmlns:a16="http://schemas.microsoft.com/office/drawing/2014/main" id="{BC3DE2D0-DD8E-434F-9845-593485475D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3576" y="5886085"/>
            <a:ext cx="740272" cy="74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9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4">
            <a:extLst>
              <a:ext uri="{FF2B5EF4-FFF2-40B4-BE49-F238E27FC236}">
                <a16:creationId xmlns:a16="http://schemas.microsoft.com/office/drawing/2014/main" id="{218134E7-C987-4187-802B-5F839D54EC38}"/>
              </a:ext>
            </a:extLst>
          </p:cNvPr>
          <p:cNvSpPr/>
          <p:nvPr/>
        </p:nvSpPr>
        <p:spPr>
          <a:xfrm flipH="1">
            <a:off x="323527" y="2420888"/>
            <a:ext cx="4689647" cy="1296144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8580" tIns="68580" rIns="68580" bIns="68580" spcCol="1270" anchor="ctr"/>
          <a:lstStyle/>
          <a:p>
            <a:pPr eaLnBrk="1" hangingPunct="1"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0" name="AutoShape 24" descr="https://www.firestock.ru/wp-content/uploads/2015/02/1426746_84303044.jpg">
            <a:extLst>
              <a:ext uri="{FF2B5EF4-FFF2-40B4-BE49-F238E27FC236}">
                <a16:creationId xmlns:a16="http://schemas.microsoft.com/office/drawing/2014/main" id="{77E861AA-5926-49D6-B093-826F191847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7" name="object 1">
            <a:extLst>
              <a:ext uri="{FF2B5EF4-FFF2-40B4-BE49-F238E27FC236}">
                <a16:creationId xmlns:a16="http://schemas.microsoft.com/office/drawing/2014/main" id="{E21A5E19-ABDB-42F1-8A2C-4E6319C7A75E}"/>
              </a:ext>
            </a:extLst>
          </p:cNvPr>
          <p:cNvSpPr/>
          <p:nvPr/>
        </p:nvSpPr>
        <p:spPr>
          <a:xfrm>
            <a:off x="0" y="160338"/>
            <a:ext cx="2876800" cy="5733256"/>
          </a:xfrm>
          <a:prstGeom prst="rect">
            <a:avLst/>
          </a:prstGeom>
          <a:blipFill>
            <a:blip r:embed="rId3" cstate="print"/>
            <a:stretch>
              <a:fillRect l="-183334" r="-86607"/>
            </a:stretch>
          </a:blipFill>
        </p:spPr>
        <p:txBody>
          <a:bodyPr lIns="0" tIns="0" rIns="0" bIns="0">
            <a:spAutoFit/>
          </a:bodyPr>
          <a:lstStyle/>
          <a:p>
            <a:pPr>
              <a:defRPr/>
            </a:pPr>
            <a:endParaRPr dirty="0"/>
          </a:p>
        </p:txBody>
      </p:sp>
      <p:pic>
        <p:nvPicPr>
          <p:cNvPr id="39" name="Picture 2">
            <a:extLst>
              <a:ext uri="{FF2B5EF4-FFF2-40B4-BE49-F238E27FC236}">
                <a16:creationId xmlns:a16="http://schemas.microsoft.com/office/drawing/2014/main" id="{5BD2E596-C563-48AF-AE3C-42BC97E8F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8434" r="10156" b="54242"/>
          <a:stretch>
            <a:fillRect/>
          </a:stretch>
        </p:blipFill>
        <p:spPr bwMode="auto">
          <a:xfrm>
            <a:off x="3502294" y="5703860"/>
            <a:ext cx="2243275" cy="995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" descr="https://zlatdshi2.chel.muzkult.ru/media/2019/08/16/1263593473/3b6951350f7234338577a37ff0456784.jpg">
            <a:extLst>
              <a:ext uri="{FF2B5EF4-FFF2-40B4-BE49-F238E27FC236}">
                <a16:creationId xmlns:a16="http://schemas.microsoft.com/office/drawing/2014/main" id="{7F8DC0C9-93FB-4811-9788-7787D0503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178" y="5756560"/>
            <a:ext cx="1580627" cy="9300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/>
          <a:srcRect l="13429" r="13925"/>
          <a:stretch/>
        </p:blipFill>
        <p:spPr>
          <a:xfrm>
            <a:off x="44015" y="5684805"/>
            <a:ext cx="1056527" cy="989149"/>
          </a:xfrm>
          <a:prstGeom prst="rect">
            <a:avLst/>
          </a:prstGeom>
        </p:spPr>
      </p:pic>
      <p:pic>
        <p:nvPicPr>
          <p:cNvPr id="23" name="Рисунок 1" descr="I:\Общая папка\Логотип.jpg">
            <a:extLst>
              <a:ext uri="{FF2B5EF4-FFF2-40B4-BE49-F238E27FC236}">
                <a16:creationId xmlns:a16="http://schemas.microsoft.com/office/drawing/2014/main" id="{3DF07D45-B71A-4EEE-B480-C8ED7659A3B7}"/>
              </a:ext>
            </a:extLst>
          </p:cNvPr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68974"/>
            <a:ext cx="984956" cy="99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/>
          <a:srcRect l="42125" t="12201" r="25194" b="5901"/>
          <a:stretch/>
        </p:blipFill>
        <p:spPr>
          <a:xfrm>
            <a:off x="2886443" y="405797"/>
            <a:ext cx="1545353" cy="21783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111557A-2E57-489A-8434-8DF819F9AD8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2914" t="17240" r="20074" b="7160"/>
          <a:stretch/>
        </p:blipFill>
        <p:spPr>
          <a:xfrm>
            <a:off x="6271058" y="5498718"/>
            <a:ext cx="955228" cy="1219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849E5AF-E198-48D1-A429-4C3ACACB9F5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3680" t="14721" r="20078" b="7161"/>
          <a:stretch/>
        </p:blipFill>
        <p:spPr>
          <a:xfrm>
            <a:off x="7816691" y="5498718"/>
            <a:ext cx="905206" cy="1219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43DB039-5692-4747-828E-63151EDED84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9288" t="12200" r="35038" b="7755"/>
          <a:stretch/>
        </p:blipFill>
        <p:spPr>
          <a:xfrm>
            <a:off x="4762613" y="160338"/>
            <a:ext cx="1688020" cy="1848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739356" y="2305392"/>
            <a:ext cx="1711278" cy="1061829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sz="9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Онлайн ПОМОГАТОР для родителей по вопросам получения психолого-педагогической помощи (</a:t>
            </a:r>
            <a:r>
              <a:rPr lang="ru-RU" sz="9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включает 10 рубрик по наиболее часто возникающим проблемам).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2B8E321-2089-4E56-93AE-D0ABC8D81850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7951" t="18500" r="5000" b="13460"/>
          <a:stretch/>
        </p:blipFill>
        <p:spPr>
          <a:xfrm>
            <a:off x="6749852" y="341726"/>
            <a:ext cx="1689718" cy="1070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0854A08-CC67-4F78-A822-CEC7C267A9E0}"/>
              </a:ext>
            </a:extLst>
          </p:cNvPr>
          <p:cNvSpPr txBox="1"/>
          <p:nvPr/>
        </p:nvSpPr>
        <p:spPr>
          <a:xfrm>
            <a:off x="6770890" y="1648569"/>
            <a:ext cx="2056276" cy="112960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pPr marL="450215" algn="ctr">
              <a:lnSpc>
                <a:spcPct val="107000"/>
              </a:lnSpc>
            </a:pPr>
            <a:r>
              <a:rPr lang="ru-RU" sz="9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Фильмотека «Об ответственном родительстве, позитивном отношении к жизни, семейных ценностях, доверительных детско-родительских отношениях</a:t>
            </a:r>
            <a:r>
              <a:rPr lang="ru-RU" sz="9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3"/>
          <a:srcRect l="32281" t="13601" r="35038" b="8701"/>
          <a:stretch/>
        </p:blipFill>
        <p:spPr>
          <a:xfrm>
            <a:off x="5148064" y="3621082"/>
            <a:ext cx="1234818" cy="16513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4"/>
          <a:srcRect l="32281" t="12901" r="34250" b="4501"/>
          <a:stretch/>
        </p:blipFill>
        <p:spPr>
          <a:xfrm>
            <a:off x="2878692" y="3110068"/>
            <a:ext cx="1600622" cy="2222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5"/>
          <a:srcRect l="18895" t="17101" r="51181" b="9401"/>
          <a:stretch/>
        </p:blipFill>
        <p:spPr>
          <a:xfrm>
            <a:off x="7308303" y="3501392"/>
            <a:ext cx="1236339" cy="1708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6672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 txBox="1">
            <a:spLocks noGrp="1"/>
          </p:cNvSpPr>
          <p:nvPr>
            <p:ph type="title"/>
          </p:nvPr>
        </p:nvSpPr>
        <p:spPr>
          <a:xfrm>
            <a:off x="1163242" y="569120"/>
            <a:ext cx="6782990" cy="461963"/>
          </a:xfrm>
        </p:spPr>
        <p:txBody>
          <a:bodyPr>
            <a:noAutofit/>
          </a:bodyPr>
          <a:lstStyle/>
          <a:p>
            <a:pPr algn="ctr" eaLnBrk="1" hangingPunct="1"/>
            <a:r>
              <a:rPr alt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Единые</a:t>
            </a:r>
            <a:r>
              <a:rPr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областные</a:t>
            </a:r>
            <a:r>
              <a:rPr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профилактические</a:t>
            </a:r>
            <a:r>
              <a:rPr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недели</a:t>
            </a:r>
            <a:r>
              <a:rPr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alt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лилиния 3"/>
          <p:cNvSpPr/>
          <p:nvPr/>
        </p:nvSpPr>
        <p:spPr bwMode="auto">
          <a:xfrm>
            <a:off x="1233489" y="1198961"/>
            <a:ext cx="597694" cy="60721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38228"/>
              <a:gd name="f7" fmla="val 796759"/>
              <a:gd name="f8" fmla="val 1138227"/>
              <a:gd name="f9" fmla="val 517894"/>
              <a:gd name="f10" fmla="val 569113"/>
              <a:gd name="f11" fmla="val 1"/>
              <a:gd name="f12" fmla="val 278866"/>
              <a:gd name="f13" fmla="+- 0 0 -90"/>
              <a:gd name="f14" fmla="*/ f3 1 1138228"/>
              <a:gd name="f15" fmla="*/ f4 1 796759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138228"/>
              <a:gd name="f24" fmla="*/ f20 1 796759"/>
              <a:gd name="f25" fmla="*/ 0 f21 1"/>
              <a:gd name="f26" fmla="*/ 0 f20 1"/>
              <a:gd name="f27" fmla="*/ 739849 f21 1"/>
              <a:gd name="f28" fmla="*/ 1138228 f21 1"/>
              <a:gd name="f29" fmla="*/ 398380 f20 1"/>
              <a:gd name="f30" fmla="*/ 796759 f20 1"/>
              <a:gd name="f31" fmla="*/ 398380 f21 1"/>
              <a:gd name="f32" fmla="+- f22 0 f1"/>
              <a:gd name="f33" fmla="*/ f25 1 1138228"/>
              <a:gd name="f34" fmla="*/ f26 1 796759"/>
              <a:gd name="f35" fmla="*/ f27 1 1138228"/>
              <a:gd name="f36" fmla="*/ f28 1 1138228"/>
              <a:gd name="f37" fmla="*/ f29 1 796759"/>
              <a:gd name="f38" fmla="*/ f30 1 796759"/>
              <a:gd name="f39" fmla="*/ f31 1 1138228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3"/>
              <a:gd name="f48" fmla="*/ f37 1 f24"/>
              <a:gd name="f49" fmla="*/ f38 1 f24"/>
              <a:gd name="f50" fmla="*/ f39 1 f23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4 1"/>
              <a:gd name="f59" fmla="*/ f48 f15 1"/>
              <a:gd name="f60" fmla="*/ f49 f15 1"/>
              <a:gd name="f61" fmla="*/ f50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6"/>
              </a:cxn>
              <a:cxn ang="f32">
                <a:pos x="f58" y="f59"/>
              </a:cxn>
              <a:cxn ang="f32">
                <a:pos x="f57" y="f60"/>
              </a:cxn>
              <a:cxn ang="f32">
                <a:pos x="f55" y="f60"/>
              </a:cxn>
              <a:cxn ang="f32">
                <a:pos x="f61" y="f59"/>
              </a:cxn>
              <a:cxn ang="f32">
                <a:pos x="f55" y="f56"/>
              </a:cxn>
            </a:cxnLst>
            <a:rect l="f51" t="f54" r="f52" b="f53"/>
            <a:pathLst>
              <a:path w="1138228" h="796759">
                <a:moveTo>
                  <a:pt x="f8" y="f5"/>
                </a:moveTo>
                <a:lnTo>
                  <a:pt x="f8" y="f9"/>
                </a:lnTo>
                <a:lnTo>
                  <a:pt x="f10" y="f7"/>
                </a:lnTo>
                <a:lnTo>
                  <a:pt x="f11" y="f9"/>
                </a:lnTo>
                <a:lnTo>
                  <a:pt x="f11" y="f5"/>
                </a:lnTo>
                <a:lnTo>
                  <a:pt x="f10" y="f12"/>
                </a:lnTo>
                <a:lnTo>
                  <a:pt x="f8" y="f5"/>
                </a:lnTo>
                <a:close/>
              </a:path>
            </a:pathLst>
          </a:custGeom>
          <a:solidFill>
            <a:srgbClr val="DCE6F2"/>
          </a:solidFill>
          <a:ln w="9528">
            <a:solidFill>
              <a:srgbClr val="4F81B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lIns="7619" tIns="306408" rIns="7619" bIns="306401" anchor="ctr" anchorCtr="1"/>
          <a:lstStyle/>
          <a:p>
            <a:pPr algn="ctr" defTabSz="533402">
              <a:lnSpc>
                <a:spcPct val="90000"/>
              </a:lnSpc>
              <a:spcAft>
                <a:spcPts val="52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сентябрь</a:t>
            </a:r>
          </a:p>
        </p:txBody>
      </p:sp>
      <p:sp>
        <p:nvSpPr>
          <p:cNvPr id="25604" name="Полилиния 4"/>
          <p:cNvSpPr>
            <a:spLocks noChangeArrowheads="1"/>
          </p:cNvSpPr>
          <p:nvPr/>
        </p:nvSpPr>
        <p:spPr bwMode="auto">
          <a:xfrm>
            <a:off x="1878808" y="1209676"/>
            <a:ext cx="6079331" cy="554831"/>
          </a:xfrm>
          <a:custGeom>
            <a:avLst/>
            <a:gdLst>
              <a:gd name="T0" fmla="*/ 2147483646 w 739848"/>
              <a:gd name="T1" fmla="*/ 0 h 8106682"/>
              <a:gd name="T2" fmla="*/ 2147483646 w 739848"/>
              <a:gd name="T3" fmla="*/ 0 h 8106682"/>
              <a:gd name="T4" fmla="*/ 2147483646 w 739848"/>
              <a:gd name="T5" fmla="*/ 0 h 8106682"/>
              <a:gd name="T6" fmla="*/ 0 w 739848"/>
              <a:gd name="T7" fmla="*/ 0 h 8106682"/>
              <a:gd name="T8" fmla="*/ 2147483646 w 739848"/>
              <a:gd name="T9" fmla="*/ 0 h 8106682"/>
              <a:gd name="T10" fmla="*/ 2147483646 w 739848"/>
              <a:gd name="T11" fmla="*/ 0 h 8106682"/>
              <a:gd name="T12" fmla="*/ 2147483646 w 739848"/>
              <a:gd name="T13" fmla="*/ 0 h 8106682"/>
              <a:gd name="T14" fmla="*/ 2147483646 w 739848"/>
              <a:gd name="T15" fmla="*/ 0 h 8106682"/>
              <a:gd name="T16" fmla="*/ 2147483646 w 739848"/>
              <a:gd name="T17" fmla="*/ 0 h 8106682"/>
              <a:gd name="T18" fmla="*/ 2147483646 w 739848"/>
              <a:gd name="T19" fmla="*/ 0 h 8106682"/>
              <a:gd name="T20" fmla="*/ 2147483646 w 739848"/>
              <a:gd name="T21" fmla="*/ 0 h 8106682"/>
              <a:gd name="T22" fmla="*/ 0 w 739848"/>
              <a:gd name="T23" fmla="*/ 0 h 8106682"/>
              <a:gd name="T24" fmla="*/ 0 w 739848"/>
              <a:gd name="T25" fmla="*/ 0 h 8106682"/>
              <a:gd name="T26" fmla="*/ 0 w 739848"/>
              <a:gd name="T27" fmla="*/ 0 h 8106682"/>
              <a:gd name="T28" fmla="*/ 0 w 739848"/>
              <a:gd name="T29" fmla="*/ 0 h 8106682"/>
              <a:gd name="T30" fmla="*/ 2147483646 w 739848"/>
              <a:gd name="T31" fmla="*/ 0 h 8106682"/>
              <a:gd name="T32" fmla="*/ 2147483646 w 739848"/>
              <a:gd name="T33" fmla="*/ 0 h 8106682"/>
              <a:gd name="T34" fmla="*/ 17694720 60000 65536"/>
              <a:gd name="T35" fmla="*/ 0 60000 65536"/>
              <a:gd name="T36" fmla="*/ 5898240 60000 65536"/>
              <a:gd name="T37" fmla="*/ 1179648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39848"/>
              <a:gd name="T52" fmla="*/ 0 h 8106682"/>
              <a:gd name="T53" fmla="*/ 739848 w 739848"/>
              <a:gd name="T54" fmla="*/ 8106682 h 810668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39848" h="8106682">
                <a:moveTo>
                  <a:pt x="739848" y="1351136"/>
                </a:moveTo>
                <a:lnTo>
                  <a:pt x="739848" y="6755546"/>
                </a:lnTo>
                <a:cubicBezTo>
                  <a:pt x="739848" y="7113894"/>
                  <a:pt x="738662" y="7457554"/>
                  <a:pt x="736552" y="7710942"/>
                </a:cubicBezTo>
                <a:cubicBezTo>
                  <a:pt x="734441" y="7964326"/>
                  <a:pt x="731579" y="8106682"/>
                  <a:pt x="728594" y="8106682"/>
                </a:cubicBezTo>
                <a:lnTo>
                  <a:pt x="0" y="8106682"/>
                </a:lnTo>
                <a:lnTo>
                  <a:pt x="0" y="0"/>
                </a:lnTo>
                <a:lnTo>
                  <a:pt x="728594" y="0"/>
                </a:lnTo>
                <a:cubicBezTo>
                  <a:pt x="731579" y="0"/>
                  <a:pt x="734441" y="142356"/>
                  <a:pt x="736552" y="395742"/>
                </a:cubicBezTo>
                <a:cubicBezTo>
                  <a:pt x="738662" y="649128"/>
                  <a:pt x="739848" y="992801"/>
                  <a:pt x="739848" y="1351136"/>
                </a:cubicBezTo>
                <a:close/>
              </a:path>
            </a:pathLst>
          </a:custGeom>
          <a:solidFill>
            <a:srgbClr val="DCE6F2">
              <a:alpha val="90195"/>
            </a:srgbClr>
          </a:solidFill>
          <a:ln w="9528">
            <a:solidFill>
              <a:srgbClr val="7D60A0"/>
            </a:solidFill>
            <a:miter lim="800000"/>
            <a:headEnd/>
            <a:tailEnd/>
          </a:ln>
        </p:spPr>
        <p:txBody>
          <a:bodyPr lIns="85340" tIns="34708" rIns="34708" bIns="34708" anchor="ctr"/>
          <a:lstStyle/>
          <a:p>
            <a:pPr marL="128588" lvl="1" indent="-128588" defTabSz="533400">
              <a:lnSpc>
                <a:spcPct val="90000"/>
              </a:lnSpc>
              <a:spcAft>
                <a:spcPts val="225"/>
              </a:spcAft>
              <a:buSzPct val="100000"/>
              <a:buFontTx/>
              <a:buChar char="•"/>
            </a:pPr>
            <a:r>
              <a:rPr lang="ru-RU" altLang="ru-RU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Неделя профилактики безнадзорности, беспризорности и правонарушений в подростковой среде </a:t>
            </a:r>
            <a:r>
              <a:rPr lang="ru-RU" altLang="ru-RU" sz="135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«Высокая ответственность»</a:t>
            </a:r>
          </a:p>
          <a:p>
            <a:pPr marL="128588" lvl="1" indent="-128588" defTabSz="533400">
              <a:lnSpc>
                <a:spcPct val="90000"/>
              </a:lnSpc>
              <a:spcAft>
                <a:spcPts val="225"/>
              </a:spcAft>
              <a:buSzPct val="100000"/>
              <a:buFontTx/>
              <a:buChar char="•"/>
            </a:pPr>
            <a:r>
              <a:rPr lang="ru-RU" altLang="ru-RU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Неделя профилактики суицидального поведения </a:t>
            </a:r>
            <a:r>
              <a:rPr lang="ru-RU" altLang="ru-RU" sz="135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«Разноцветная неделя»</a:t>
            </a:r>
          </a:p>
        </p:txBody>
      </p:sp>
      <p:sp>
        <p:nvSpPr>
          <p:cNvPr id="6" name="Полилиния 5"/>
          <p:cNvSpPr/>
          <p:nvPr/>
        </p:nvSpPr>
        <p:spPr bwMode="auto">
          <a:xfrm>
            <a:off x="1233489" y="1868091"/>
            <a:ext cx="597694" cy="61436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38228"/>
              <a:gd name="f7" fmla="val 796759"/>
              <a:gd name="f8" fmla="val 1138227"/>
              <a:gd name="f9" fmla="val 517894"/>
              <a:gd name="f10" fmla="val 569113"/>
              <a:gd name="f11" fmla="val 1"/>
              <a:gd name="f12" fmla="val 278866"/>
              <a:gd name="f13" fmla="+- 0 0 -90"/>
              <a:gd name="f14" fmla="*/ f3 1 1138228"/>
              <a:gd name="f15" fmla="*/ f4 1 796759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138228"/>
              <a:gd name="f24" fmla="*/ f20 1 796759"/>
              <a:gd name="f25" fmla="*/ 0 f21 1"/>
              <a:gd name="f26" fmla="*/ 0 f20 1"/>
              <a:gd name="f27" fmla="*/ 739849 f21 1"/>
              <a:gd name="f28" fmla="*/ 1138228 f21 1"/>
              <a:gd name="f29" fmla="*/ 398380 f20 1"/>
              <a:gd name="f30" fmla="*/ 796759 f20 1"/>
              <a:gd name="f31" fmla="*/ 398380 f21 1"/>
              <a:gd name="f32" fmla="+- f22 0 f1"/>
              <a:gd name="f33" fmla="*/ f25 1 1138228"/>
              <a:gd name="f34" fmla="*/ f26 1 796759"/>
              <a:gd name="f35" fmla="*/ f27 1 1138228"/>
              <a:gd name="f36" fmla="*/ f28 1 1138228"/>
              <a:gd name="f37" fmla="*/ f29 1 796759"/>
              <a:gd name="f38" fmla="*/ f30 1 796759"/>
              <a:gd name="f39" fmla="*/ f31 1 1138228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3"/>
              <a:gd name="f48" fmla="*/ f37 1 f24"/>
              <a:gd name="f49" fmla="*/ f38 1 f24"/>
              <a:gd name="f50" fmla="*/ f39 1 f23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4 1"/>
              <a:gd name="f59" fmla="*/ f48 f15 1"/>
              <a:gd name="f60" fmla="*/ f49 f15 1"/>
              <a:gd name="f61" fmla="*/ f50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6"/>
              </a:cxn>
              <a:cxn ang="f32">
                <a:pos x="f58" y="f59"/>
              </a:cxn>
              <a:cxn ang="f32">
                <a:pos x="f57" y="f60"/>
              </a:cxn>
              <a:cxn ang="f32">
                <a:pos x="f55" y="f60"/>
              </a:cxn>
              <a:cxn ang="f32">
                <a:pos x="f61" y="f59"/>
              </a:cxn>
              <a:cxn ang="f32">
                <a:pos x="f55" y="f56"/>
              </a:cxn>
            </a:cxnLst>
            <a:rect l="f51" t="f54" r="f52" b="f53"/>
            <a:pathLst>
              <a:path w="1138228" h="796759">
                <a:moveTo>
                  <a:pt x="f8" y="f5"/>
                </a:moveTo>
                <a:lnTo>
                  <a:pt x="f8" y="f9"/>
                </a:lnTo>
                <a:lnTo>
                  <a:pt x="f10" y="f7"/>
                </a:lnTo>
                <a:lnTo>
                  <a:pt x="f11" y="f9"/>
                </a:lnTo>
                <a:lnTo>
                  <a:pt x="f11" y="f5"/>
                </a:lnTo>
                <a:lnTo>
                  <a:pt x="f10" y="f12"/>
                </a:lnTo>
                <a:lnTo>
                  <a:pt x="f8" y="f5"/>
                </a:lnTo>
                <a:close/>
              </a:path>
            </a:pathLst>
          </a:custGeom>
          <a:solidFill>
            <a:srgbClr val="FDEADA"/>
          </a:solidFill>
          <a:ln w="9528">
            <a:solidFill>
              <a:srgbClr val="4F81B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lIns="7619" tIns="306408" rIns="7619" bIns="306401" anchor="ctr" anchorCtr="1"/>
          <a:lstStyle/>
          <a:p>
            <a:pPr algn="ctr" defTabSz="533402">
              <a:lnSpc>
                <a:spcPct val="90000"/>
              </a:lnSpc>
              <a:spcAft>
                <a:spcPts val="52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ker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октябрь</a:t>
            </a:r>
          </a:p>
        </p:txBody>
      </p:sp>
      <p:sp>
        <p:nvSpPr>
          <p:cNvPr id="25606" name="Полилиния 6"/>
          <p:cNvSpPr>
            <a:spLocks noChangeArrowheads="1"/>
          </p:cNvSpPr>
          <p:nvPr/>
        </p:nvSpPr>
        <p:spPr bwMode="auto">
          <a:xfrm>
            <a:off x="1866901" y="1856185"/>
            <a:ext cx="6079331" cy="556022"/>
          </a:xfrm>
          <a:custGeom>
            <a:avLst/>
            <a:gdLst>
              <a:gd name="T0" fmla="*/ 2147483646 w 739848"/>
              <a:gd name="T1" fmla="*/ 0 h 8106682"/>
              <a:gd name="T2" fmla="*/ 2147483646 w 739848"/>
              <a:gd name="T3" fmla="*/ 0 h 8106682"/>
              <a:gd name="T4" fmla="*/ 2147483646 w 739848"/>
              <a:gd name="T5" fmla="*/ 0 h 8106682"/>
              <a:gd name="T6" fmla="*/ 0 w 739848"/>
              <a:gd name="T7" fmla="*/ 0 h 8106682"/>
              <a:gd name="T8" fmla="*/ 2147483646 w 739848"/>
              <a:gd name="T9" fmla="*/ 0 h 8106682"/>
              <a:gd name="T10" fmla="*/ 2147483646 w 739848"/>
              <a:gd name="T11" fmla="*/ 0 h 8106682"/>
              <a:gd name="T12" fmla="*/ 2147483646 w 739848"/>
              <a:gd name="T13" fmla="*/ 0 h 8106682"/>
              <a:gd name="T14" fmla="*/ 2147483646 w 739848"/>
              <a:gd name="T15" fmla="*/ 0 h 8106682"/>
              <a:gd name="T16" fmla="*/ 2147483646 w 739848"/>
              <a:gd name="T17" fmla="*/ 0 h 8106682"/>
              <a:gd name="T18" fmla="*/ 2147483646 w 739848"/>
              <a:gd name="T19" fmla="*/ 0 h 8106682"/>
              <a:gd name="T20" fmla="*/ 2147483646 w 739848"/>
              <a:gd name="T21" fmla="*/ 0 h 8106682"/>
              <a:gd name="T22" fmla="*/ 0 w 739848"/>
              <a:gd name="T23" fmla="*/ 0 h 8106682"/>
              <a:gd name="T24" fmla="*/ 0 w 739848"/>
              <a:gd name="T25" fmla="*/ 0 h 8106682"/>
              <a:gd name="T26" fmla="*/ 0 w 739848"/>
              <a:gd name="T27" fmla="*/ 0 h 8106682"/>
              <a:gd name="T28" fmla="*/ 0 w 739848"/>
              <a:gd name="T29" fmla="*/ 0 h 8106682"/>
              <a:gd name="T30" fmla="*/ 2147483646 w 739848"/>
              <a:gd name="T31" fmla="*/ 0 h 8106682"/>
              <a:gd name="T32" fmla="*/ 2147483646 w 739848"/>
              <a:gd name="T33" fmla="*/ 0 h 8106682"/>
              <a:gd name="T34" fmla="*/ 17694720 60000 65536"/>
              <a:gd name="T35" fmla="*/ 0 60000 65536"/>
              <a:gd name="T36" fmla="*/ 5898240 60000 65536"/>
              <a:gd name="T37" fmla="*/ 1179648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39848"/>
              <a:gd name="T52" fmla="*/ 0 h 8106682"/>
              <a:gd name="T53" fmla="*/ 739848 w 739848"/>
              <a:gd name="T54" fmla="*/ 8106682 h 810668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39848" h="8106682">
                <a:moveTo>
                  <a:pt x="739848" y="1351136"/>
                </a:moveTo>
                <a:lnTo>
                  <a:pt x="739848" y="6755546"/>
                </a:lnTo>
                <a:cubicBezTo>
                  <a:pt x="739848" y="7113894"/>
                  <a:pt x="738662" y="7457554"/>
                  <a:pt x="736552" y="7710942"/>
                </a:cubicBezTo>
                <a:cubicBezTo>
                  <a:pt x="734441" y="7964326"/>
                  <a:pt x="731579" y="8106682"/>
                  <a:pt x="728594" y="8106682"/>
                </a:cubicBezTo>
                <a:lnTo>
                  <a:pt x="0" y="8106682"/>
                </a:lnTo>
                <a:lnTo>
                  <a:pt x="0" y="0"/>
                </a:lnTo>
                <a:lnTo>
                  <a:pt x="728594" y="0"/>
                </a:lnTo>
                <a:cubicBezTo>
                  <a:pt x="731579" y="0"/>
                  <a:pt x="734441" y="142356"/>
                  <a:pt x="736552" y="395742"/>
                </a:cubicBezTo>
                <a:cubicBezTo>
                  <a:pt x="738662" y="649128"/>
                  <a:pt x="739848" y="992801"/>
                  <a:pt x="739848" y="1351136"/>
                </a:cubicBezTo>
                <a:close/>
              </a:path>
            </a:pathLst>
          </a:custGeom>
          <a:solidFill>
            <a:srgbClr val="FDEADA">
              <a:alpha val="90195"/>
            </a:srgbClr>
          </a:solidFill>
          <a:ln w="9528">
            <a:solidFill>
              <a:srgbClr val="6A5BA7"/>
            </a:solidFill>
            <a:miter lim="800000"/>
            <a:headEnd/>
            <a:tailEnd/>
          </a:ln>
        </p:spPr>
        <p:txBody>
          <a:bodyPr lIns="90676" tIns="35181" rIns="35181" bIns="35181" anchor="ctr"/>
          <a:lstStyle/>
          <a:p>
            <a:pPr marL="128588" lvl="1" indent="-128588" defTabSz="566738">
              <a:lnSpc>
                <a:spcPct val="90000"/>
              </a:lnSpc>
              <a:spcAft>
                <a:spcPts val="225"/>
              </a:spcAft>
              <a:buSzPct val="100000"/>
              <a:buFontTx/>
              <a:buChar char="•"/>
            </a:pPr>
            <a:r>
              <a:rPr lang="ru-RU" altLang="ru-RU" sz="1275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Неделя профилактики употребления алкоголя </a:t>
            </a:r>
            <a:r>
              <a:rPr lang="ru-RU" altLang="ru-RU" sz="135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«Будущее в моих руках»</a:t>
            </a:r>
          </a:p>
        </p:txBody>
      </p:sp>
      <p:sp>
        <p:nvSpPr>
          <p:cNvPr id="8" name="Полилиния 7"/>
          <p:cNvSpPr/>
          <p:nvPr/>
        </p:nvSpPr>
        <p:spPr bwMode="auto">
          <a:xfrm>
            <a:off x="1233489" y="2583657"/>
            <a:ext cx="597694" cy="5512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38228"/>
              <a:gd name="f7" fmla="val 796759"/>
              <a:gd name="f8" fmla="val 1138227"/>
              <a:gd name="f9" fmla="val 517894"/>
              <a:gd name="f10" fmla="val 569113"/>
              <a:gd name="f11" fmla="val 1"/>
              <a:gd name="f12" fmla="val 278866"/>
              <a:gd name="f13" fmla="+- 0 0 -90"/>
              <a:gd name="f14" fmla="*/ f3 1 1138228"/>
              <a:gd name="f15" fmla="*/ f4 1 796759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138228"/>
              <a:gd name="f24" fmla="*/ f20 1 796759"/>
              <a:gd name="f25" fmla="*/ 0 f21 1"/>
              <a:gd name="f26" fmla="*/ 0 f20 1"/>
              <a:gd name="f27" fmla="*/ 739849 f21 1"/>
              <a:gd name="f28" fmla="*/ 1138228 f21 1"/>
              <a:gd name="f29" fmla="*/ 398380 f20 1"/>
              <a:gd name="f30" fmla="*/ 796759 f20 1"/>
              <a:gd name="f31" fmla="*/ 398380 f21 1"/>
              <a:gd name="f32" fmla="+- f22 0 f1"/>
              <a:gd name="f33" fmla="*/ f25 1 1138228"/>
              <a:gd name="f34" fmla="*/ f26 1 796759"/>
              <a:gd name="f35" fmla="*/ f27 1 1138228"/>
              <a:gd name="f36" fmla="*/ f28 1 1138228"/>
              <a:gd name="f37" fmla="*/ f29 1 796759"/>
              <a:gd name="f38" fmla="*/ f30 1 796759"/>
              <a:gd name="f39" fmla="*/ f31 1 1138228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3"/>
              <a:gd name="f48" fmla="*/ f37 1 f24"/>
              <a:gd name="f49" fmla="*/ f38 1 f24"/>
              <a:gd name="f50" fmla="*/ f39 1 f23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4 1"/>
              <a:gd name="f59" fmla="*/ f48 f15 1"/>
              <a:gd name="f60" fmla="*/ f49 f15 1"/>
              <a:gd name="f61" fmla="*/ f50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6"/>
              </a:cxn>
              <a:cxn ang="f32">
                <a:pos x="f58" y="f59"/>
              </a:cxn>
              <a:cxn ang="f32">
                <a:pos x="f57" y="f60"/>
              </a:cxn>
              <a:cxn ang="f32">
                <a:pos x="f55" y="f60"/>
              </a:cxn>
              <a:cxn ang="f32">
                <a:pos x="f61" y="f59"/>
              </a:cxn>
              <a:cxn ang="f32">
                <a:pos x="f55" y="f56"/>
              </a:cxn>
            </a:cxnLst>
            <a:rect l="f51" t="f54" r="f52" b="f53"/>
            <a:pathLst>
              <a:path w="1138228" h="796759">
                <a:moveTo>
                  <a:pt x="f8" y="f5"/>
                </a:moveTo>
                <a:lnTo>
                  <a:pt x="f8" y="f9"/>
                </a:lnTo>
                <a:lnTo>
                  <a:pt x="f10" y="f7"/>
                </a:lnTo>
                <a:lnTo>
                  <a:pt x="f11" y="f9"/>
                </a:lnTo>
                <a:lnTo>
                  <a:pt x="f11" y="f5"/>
                </a:lnTo>
                <a:lnTo>
                  <a:pt x="f10" y="f12"/>
                </a:lnTo>
                <a:lnTo>
                  <a:pt x="f8" y="f5"/>
                </a:lnTo>
                <a:close/>
              </a:path>
            </a:pathLst>
          </a:custGeom>
          <a:solidFill>
            <a:srgbClr val="D7E4BD"/>
          </a:solidFill>
          <a:ln w="9528">
            <a:solidFill>
              <a:srgbClr val="4F81B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lIns="7619" tIns="306408" rIns="7619" bIns="306401" anchor="ctr" anchorCtr="1"/>
          <a:lstStyle/>
          <a:p>
            <a:pPr algn="ctr" defTabSz="533402">
              <a:lnSpc>
                <a:spcPct val="90000"/>
              </a:lnSpc>
              <a:spcAft>
                <a:spcPts val="52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ker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ноябрь</a:t>
            </a:r>
          </a:p>
        </p:txBody>
      </p:sp>
      <p:sp>
        <p:nvSpPr>
          <p:cNvPr id="25608" name="Полилиния 8"/>
          <p:cNvSpPr>
            <a:spLocks noChangeArrowheads="1"/>
          </p:cNvSpPr>
          <p:nvPr/>
        </p:nvSpPr>
        <p:spPr bwMode="auto">
          <a:xfrm>
            <a:off x="1866901" y="2507458"/>
            <a:ext cx="6079331" cy="554831"/>
          </a:xfrm>
          <a:custGeom>
            <a:avLst/>
            <a:gdLst>
              <a:gd name="T0" fmla="*/ 2147483646 w 739848"/>
              <a:gd name="T1" fmla="*/ 0 h 8106682"/>
              <a:gd name="T2" fmla="*/ 2147483646 w 739848"/>
              <a:gd name="T3" fmla="*/ 0 h 8106682"/>
              <a:gd name="T4" fmla="*/ 2147483646 w 739848"/>
              <a:gd name="T5" fmla="*/ 0 h 8106682"/>
              <a:gd name="T6" fmla="*/ 0 w 739848"/>
              <a:gd name="T7" fmla="*/ 0 h 8106682"/>
              <a:gd name="T8" fmla="*/ 2147483646 w 739848"/>
              <a:gd name="T9" fmla="*/ 0 h 8106682"/>
              <a:gd name="T10" fmla="*/ 2147483646 w 739848"/>
              <a:gd name="T11" fmla="*/ 0 h 8106682"/>
              <a:gd name="T12" fmla="*/ 2147483646 w 739848"/>
              <a:gd name="T13" fmla="*/ 0 h 8106682"/>
              <a:gd name="T14" fmla="*/ 2147483646 w 739848"/>
              <a:gd name="T15" fmla="*/ 0 h 8106682"/>
              <a:gd name="T16" fmla="*/ 2147483646 w 739848"/>
              <a:gd name="T17" fmla="*/ 0 h 8106682"/>
              <a:gd name="T18" fmla="*/ 2147483646 w 739848"/>
              <a:gd name="T19" fmla="*/ 0 h 8106682"/>
              <a:gd name="T20" fmla="*/ 2147483646 w 739848"/>
              <a:gd name="T21" fmla="*/ 0 h 8106682"/>
              <a:gd name="T22" fmla="*/ 0 w 739848"/>
              <a:gd name="T23" fmla="*/ 0 h 8106682"/>
              <a:gd name="T24" fmla="*/ 0 w 739848"/>
              <a:gd name="T25" fmla="*/ 0 h 8106682"/>
              <a:gd name="T26" fmla="*/ 0 w 739848"/>
              <a:gd name="T27" fmla="*/ 0 h 8106682"/>
              <a:gd name="T28" fmla="*/ 0 w 739848"/>
              <a:gd name="T29" fmla="*/ 0 h 8106682"/>
              <a:gd name="T30" fmla="*/ 2147483646 w 739848"/>
              <a:gd name="T31" fmla="*/ 0 h 8106682"/>
              <a:gd name="T32" fmla="*/ 2147483646 w 739848"/>
              <a:gd name="T33" fmla="*/ 0 h 8106682"/>
              <a:gd name="T34" fmla="*/ 17694720 60000 65536"/>
              <a:gd name="T35" fmla="*/ 0 60000 65536"/>
              <a:gd name="T36" fmla="*/ 5898240 60000 65536"/>
              <a:gd name="T37" fmla="*/ 1179648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39848"/>
              <a:gd name="T52" fmla="*/ 0 h 8106682"/>
              <a:gd name="T53" fmla="*/ 739848 w 739848"/>
              <a:gd name="T54" fmla="*/ 8106682 h 810668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39848" h="8106682">
                <a:moveTo>
                  <a:pt x="739848" y="1351136"/>
                </a:moveTo>
                <a:lnTo>
                  <a:pt x="739848" y="6755546"/>
                </a:lnTo>
                <a:cubicBezTo>
                  <a:pt x="739848" y="7113894"/>
                  <a:pt x="738662" y="7457554"/>
                  <a:pt x="736552" y="7710942"/>
                </a:cubicBezTo>
                <a:cubicBezTo>
                  <a:pt x="734441" y="7964326"/>
                  <a:pt x="731579" y="8106682"/>
                  <a:pt x="728594" y="8106682"/>
                </a:cubicBezTo>
                <a:lnTo>
                  <a:pt x="0" y="8106682"/>
                </a:lnTo>
                <a:lnTo>
                  <a:pt x="0" y="0"/>
                </a:lnTo>
                <a:lnTo>
                  <a:pt x="728594" y="0"/>
                </a:lnTo>
                <a:cubicBezTo>
                  <a:pt x="731579" y="0"/>
                  <a:pt x="734441" y="142356"/>
                  <a:pt x="736552" y="395742"/>
                </a:cubicBezTo>
                <a:cubicBezTo>
                  <a:pt x="738662" y="649128"/>
                  <a:pt x="739848" y="992801"/>
                  <a:pt x="739848" y="1351136"/>
                </a:cubicBezTo>
                <a:close/>
              </a:path>
            </a:pathLst>
          </a:custGeom>
          <a:solidFill>
            <a:srgbClr val="D7E4BD">
              <a:alpha val="90195"/>
            </a:srgbClr>
          </a:solidFill>
          <a:ln w="9528">
            <a:solidFill>
              <a:srgbClr val="5559AF"/>
            </a:solidFill>
            <a:miter lim="800000"/>
            <a:headEnd/>
            <a:tailEnd/>
          </a:ln>
        </p:spPr>
        <p:txBody>
          <a:bodyPr lIns="90676" tIns="35181" rIns="35181" bIns="35181" anchor="ctr"/>
          <a:lstStyle/>
          <a:p>
            <a:pPr marL="128588" lvl="1" indent="-128588" defTabSz="566738">
              <a:lnSpc>
                <a:spcPct val="90000"/>
              </a:lnSpc>
              <a:spcAft>
                <a:spcPts val="225"/>
              </a:spcAft>
              <a:buSzPct val="100000"/>
              <a:buFontTx/>
              <a:buChar char="•"/>
            </a:pPr>
            <a:r>
              <a:rPr lang="ru-RU" altLang="ru-RU" sz="1275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Неделя профилактики употребления табачных изделий </a:t>
            </a:r>
            <a:r>
              <a:rPr lang="ru-RU" altLang="ru-RU" sz="135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«Мы – за чистые легкие»</a:t>
            </a:r>
          </a:p>
          <a:p>
            <a:pPr marL="128588" lvl="1" indent="-128588" defTabSz="566738">
              <a:lnSpc>
                <a:spcPct val="90000"/>
              </a:lnSpc>
              <a:spcAft>
                <a:spcPts val="225"/>
              </a:spcAft>
              <a:buSzPct val="100000"/>
              <a:buFontTx/>
              <a:buChar char="•"/>
            </a:pPr>
            <a:r>
              <a:rPr lang="ru-RU" altLang="ru-RU" sz="1275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Неделя профилактики экстремизма </a:t>
            </a:r>
            <a:r>
              <a:rPr lang="ru-RU" altLang="ru-RU" sz="135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«Единство многообразия»</a:t>
            </a:r>
            <a:endParaRPr lang="ru-RU" altLang="ru-RU" sz="135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лилиния 9"/>
          <p:cNvSpPr/>
          <p:nvPr/>
        </p:nvSpPr>
        <p:spPr bwMode="auto">
          <a:xfrm>
            <a:off x="1233489" y="3150394"/>
            <a:ext cx="597694" cy="57269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38228"/>
              <a:gd name="f7" fmla="val 796759"/>
              <a:gd name="f8" fmla="val 1138227"/>
              <a:gd name="f9" fmla="val 517894"/>
              <a:gd name="f10" fmla="val 569113"/>
              <a:gd name="f11" fmla="val 1"/>
              <a:gd name="f12" fmla="val 278866"/>
              <a:gd name="f13" fmla="+- 0 0 -90"/>
              <a:gd name="f14" fmla="*/ f3 1 1138228"/>
              <a:gd name="f15" fmla="*/ f4 1 796759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138228"/>
              <a:gd name="f24" fmla="*/ f20 1 796759"/>
              <a:gd name="f25" fmla="*/ 0 f21 1"/>
              <a:gd name="f26" fmla="*/ 0 f20 1"/>
              <a:gd name="f27" fmla="*/ 739849 f21 1"/>
              <a:gd name="f28" fmla="*/ 1138228 f21 1"/>
              <a:gd name="f29" fmla="*/ 398380 f20 1"/>
              <a:gd name="f30" fmla="*/ 796759 f20 1"/>
              <a:gd name="f31" fmla="*/ 398380 f21 1"/>
              <a:gd name="f32" fmla="+- f22 0 f1"/>
              <a:gd name="f33" fmla="*/ f25 1 1138228"/>
              <a:gd name="f34" fmla="*/ f26 1 796759"/>
              <a:gd name="f35" fmla="*/ f27 1 1138228"/>
              <a:gd name="f36" fmla="*/ f28 1 1138228"/>
              <a:gd name="f37" fmla="*/ f29 1 796759"/>
              <a:gd name="f38" fmla="*/ f30 1 796759"/>
              <a:gd name="f39" fmla="*/ f31 1 1138228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3"/>
              <a:gd name="f48" fmla="*/ f37 1 f24"/>
              <a:gd name="f49" fmla="*/ f38 1 f24"/>
              <a:gd name="f50" fmla="*/ f39 1 f23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4 1"/>
              <a:gd name="f59" fmla="*/ f48 f15 1"/>
              <a:gd name="f60" fmla="*/ f49 f15 1"/>
              <a:gd name="f61" fmla="*/ f50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6"/>
              </a:cxn>
              <a:cxn ang="f32">
                <a:pos x="f58" y="f59"/>
              </a:cxn>
              <a:cxn ang="f32">
                <a:pos x="f57" y="f60"/>
              </a:cxn>
              <a:cxn ang="f32">
                <a:pos x="f55" y="f60"/>
              </a:cxn>
              <a:cxn ang="f32">
                <a:pos x="f61" y="f59"/>
              </a:cxn>
              <a:cxn ang="f32">
                <a:pos x="f55" y="f56"/>
              </a:cxn>
            </a:cxnLst>
            <a:rect l="f51" t="f54" r="f52" b="f53"/>
            <a:pathLst>
              <a:path w="1138228" h="796759">
                <a:moveTo>
                  <a:pt x="f8" y="f5"/>
                </a:moveTo>
                <a:lnTo>
                  <a:pt x="f8" y="f9"/>
                </a:lnTo>
                <a:lnTo>
                  <a:pt x="f10" y="f7"/>
                </a:lnTo>
                <a:lnTo>
                  <a:pt x="f11" y="f9"/>
                </a:lnTo>
                <a:lnTo>
                  <a:pt x="f11" y="f5"/>
                </a:lnTo>
                <a:lnTo>
                  <a:pt x="f10" y="f12"/>
                </a:lnTo>
                <a:lnTo>
                  <a:pt x="f8" y="f5"/>
                </a:lnTo>
                <a:close/>
              </a:path>
            </a:pathLst>
          </a:custGeom>
          <a:solidFill>
            <a:srgbClr val="D4F6FA"/>
          </a:solidFill>
          <a:ln w="9528">
            <a:solidFill>
              <a:srgbClr val="4F81B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lIns="7619" tIns="306408" rIns="7619" bIns="306401" anchor="ctr" anchorCtr="1"/>
          <a:lstStyle/>
          <a:p>
            <a:pPr algn="ctr" defTabSz="533402">
              <a:lnSpc>
                <a:spcPct val="90000"/>
              </a:lnSpc>
              <a:spcAft>
                <a:spcPts val="52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декабрь</a:t>
            </a:r>
          </a:p>
        </p:txBody>
      </p:sp>
      <p:sp>
        <p:nvSpPr>
          <p:cNvPr id="25610" name="Полилиния 10"/>
          <p:cNvSpPr>
            <a:spLocks noChangeArrowheads="1"/>
          </p:cNvSpPr>
          <p:nvPr/>
        </p:nvSpPr>
        <p:spPr bwMode="auto">
          <a:xfrm>
            <a:off x="1866901" y="3182542"/>
            <a:ext cx="6079331" cy="554831"/>
          </a:xfrm>
          <a:custGeom>
            <a:avLst/>
            <a:gdLst>
              <a:gd name="T0" fmla="*/ 2147483646 w 739848"/>
              <a:gd name="T1" fmla="*/ 0 h 8106682"/>
              <a:gd name="T2" fmla="*/ 2147483646 w 739848"/>
              <a:gd name="T3" fmla="*/ 0 h 8106682"/>
              <a:gd name="T4" fmla="*/ 2147483646 w 739848"/>
              <a:gd name="T5" fmla="*/ 0 h 8106682"/>
              <a:gd name="T6" fmla="*/ 0 w 739848"/>
              <a:gd name="T7" fmla="*/ 0 h 8106682"/>
              <a:gd name="T8" fmla="*/ 2147483646 w 739848"/>
              <a:gd name="T9" fmla="*/ 0 h 8106682"/>
              <a:gd name="T10" fmla="*/ 2147483646 w 739848"/>
              <a:gd name="T11" fmla="*/ 0 h 8106682"/>
              <a:gd name="T12" fmla="*/ 2147483646 w 739848"/>
              <a:gd name="T13" fmla="*/ 0 h 8106682"/>
              <a:gd name="T14" fmla="*/ 2147483646 w 739848"/>
              <a:gd name="T15" fmla="*/ 0 h 8106682"/>
              <a:gd name="T16" fmla="*/ 2147483646 w 739848"/>
              <a:gd name="T17" fmla="*/ 0 h 8106682"/>
              <a:gd name="T18" fmla="*/ 2147483646 w 739848"/>
              <a:gd name="T19" fmla="*/ 0 h 8106682"/>
              <a:gd name="T20" fmla="*/ 2147483646 w 739848"/>
              <a:gd name="T21" fmla="*/ 0 h 8106682"/>
              <a:gd name="T22" fmla="*/ 0 w 739848"/>
              <a:gd name="T23" fmla="*/ 0 h 8106682"/>
              <a:gd name="T24" fmla="*/ 0 w 739848"/>
              <a:gd name="T25" fmla="*/ 0 h 8106682"/>
              <a:gd name="T26" fmla="*/ 0 w 739848"/>
              <a:gd name="T27" fmla="*/ 0 h 8106682"/>
              <a:gd name="T28" fmla="*/ 0 w 739848"/>
              <a:gd name="T29" fmla="*/ 0 h 8106682"/>
              <a:gd name="T30" fmla="*/ 2147483646 w 739848"/>
              <a:gd name="T31" fmla="*/ 0 h 8106682"/>
              <a:gd name="T32" fmla="*/ 2147483646 w 739848"/>
              <a:gd name="T33" fmla="*/ 0 h 8106682"/>
              <a:gd name="T34" fmla="*/ 17694720 60000 65536"/>
              <a:gd name="T35" fmla="*/ 0 60000 65536"/>
              <a:gd name="T36" fmla="*/ 5898240 60000 65536"/>
              <a:gd name="T37" fmla="*/ 1179648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39848"/>
              <a:gd name="T52" fmla="*/ 0 h 8106682"/>
              <a:gd name="T53" fmla="*/ 739848 w 739848"/>
              <a:gd name="T54" fmla="*/ 8106682 h 810668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39848" h="8106682">
                <a:moveTo>
                  <a:pt x="739848" y="1351136"/>
                </a:moveTo>
                <a:lnTo>
                  <a:pt x="739848" y="6755546"/>
                </a:lnTo>
                <a:cubicBezTo>
                  <a:pt x="739848" y="7113894"/>
                  <a:pt x="738662" y="7457554"/>
                  <a:pt x="736552" y="7710942"/>
                </a:cubicBezTo>
                <a:cubicBezTo>
                  <a:pt x="734441" y="7964326"/>
                  <a:pt x="731579" y="8106682"/>
                  <a:pt x="728594" y="8106682"/>
                </a:cubicBezTo>
                <a:lnTo>
                  <a:pt x="0" y="8106682"/>
                </a:lnTo>
                <a:lnTo>
                  <a:pt x="0" y="0"/>
                </a:lnTo>
                <a:lnTo>
                  <a:pt x="728594" y="0"/>
                </a:lnTo>
                <a:cubicBezTo>
                  <a:pt x="731579" y="0"/>
                  <a:pt x="734441" y="142356"/>
                  <a:pt x="736552" y="395742"/>
                </a:cubicBezTo>
                <a:cubicBezTo>
                  <a:pt x="738662" y="649128"/>
                  <a:pt x="739848" y="992801"/>
                  <a:pt x="739848" y="1351136"/>
                </a:cubicBezTo>
                <a:close/>
              </a:path>
            </a:pathLst>
          </a:custGeom>
          <a:solidFill>
            <a:srgbClr val="D4F6FA">
              <a:alpha val="90195"/>
            </a:srgbClr>
          </a:solidFill>
          <a:ln w="9528">
            <a:solidFill>
              <a:srgbClr val="4F81BD"/>
            </a:solidFill>
            <a:miter lim="800000"/>
            <a:headEnd/>
            <a:tailEnd/>
          </a:ln>
        </p:spPr>
        <p:txBody>
          <a:bodyPr lIns="90676" tIns="35181" rIns="35181" bIns="35181" anchor="ctr"/>
          <a:lstStyle/>
          <a:p>
            <a:pPr marL="128588" lvl="1" indent="-128588" defTabSz="566738">
              <a:lnSpc>
                <a:spcPct val="90000"/>
              </a:lnSpc>
              <a:spcAft>
                <a:spcPts val="225"/>
              </a:spcAft>
              <a:buSzPct val="100000"/>
              <a:buFontTx/>
              <a:buChar char="•"/>
            </a:pPr>
            <a:r>
              <a:rPr lang="ru-RU" altLang="ru-RU" sz="1275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Неделя профилактики ВИЧ - инфекции </a:t>
            </a:r>
            <a:r>
              <a:rPr lang="ru-RU" altLang="ru-RU" sz="135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«Здоровая семья</a:t>
            </a:r>
            <a:r>
              <a:rPr lang="ru-RU" altLang="ru-RU" sz="135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128588" lvl="1" indent="-128588" defTabSz="566738">
              <a:lnSpc>
                <a:spcPct val="90000"/>
              </a:lnSpc>
              <a:spcAft>
                <a:spcPts val="225"/>
              </a:spcAft>
              <a:buSzPct val="100000"/>
              <a:buFontTx/>
              <a:buChar char="•"/>
            </a:pPr>
            <a:r>
              <a:rPr lang="ru-RU" altLang="ru-RU" sz="1275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Неделя правовых знаний </a:t>
            </a:r>
            <a:r>
              <a:rPr lang="ru-RU" altLang="ru-RU" sz="135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«Равноправие»</a:t>
            </a:r>
          </a:p>
        </p:txBody>
      </p:sp>
      <p:sp>
        <p:nvSpPr>
          <p:cNvPr id="12" name="Полилиния 11"/>
          <p:cNvSpPr/>
          <p:nvPr/>
        </p:nvSpPr>
        <p:spPr bwMode="auto">
          <a:xfrm>
            <a:off x="1233489" y="4325542"/>
            <a:ext cx="597694" cy="66436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38228"/>
              <a:gd name="f7" fmla="val 796759"/>
              <a:gd name="f8" fmla="val 1138227"/>
              <a:gd name="f9" fmla="val 517894"/>
              <a:gd name="f10" fmla="val 569113"/>
              <a:gd name="f11" fmla="val 1"/>
              <a:gd name="f12" fmla="val 278866"/>
              <a:gd name="f13" fmla="+- 0 0 -90"/>
              <a:gd name="f14" fmla="*/ f3 1 1138228"/>
              <a:gd name="f15" fmla="*/ f4 1 796759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138228"/>
              <a:gd name="f24" fmla="*/ f20 1 796759"/>
              <a:gd name="f25" fmla="*/ 0 f21 1"/>
              <a:gd name="f26" fmla="*/ 0 f20 1"/>
              <a:gd name="f27" fmla="*/ 739849 f21 1"/>
              <a:gd name="f28" fmla="*/ 1138228 f21 1"/>
              <a:gd name="f29" fmla="*/ 398380 f20 1"/>
              <a:gd name="f30" fmla="*/ 796759 f20 1"/>
              <a:gd name="f31" fmla="*/ 398380 f21 1"/>
              <a:gd name="f32" fmla="+- f22 0 f1"/>
              <a:gd name="f33" fmla="*/ f25 1 1138228"/>
              <a:gd name="f34" fmla="*/ f26 1 796759"/>
              <a:gd name="f35" fmla="*/ f27 1 1138228"/>
              <a:gd name="f36" fmla="*/ f28 1 1138228"/>
              <a:gd name="f37" fmla="*/ f29 1 796759"/>
              <a:gd name="f38" fmla="*/ f30 1 796759"/>
              <a:gd name="f39" fmla="*/ f31 1 1138228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3"/>
              <a:gd name="f48" fmla="*/ f37 1 f24"/>
              <a:gd name="f49" fmla="*/ f38 1 f24"/>
              <a:gd name="f50" fmla="*/ f39 1 f23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4 1"/>
              <a:gd name="f59" fmla="*/ f48 f15 1"/>
              <a:gd name="f60" fmla="*/ f49 f15 1"/>
              <a:gd name="f61" fmla="*/ f50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6"/>
              </a:cxn>
              <a:cxn ang="f32">
                <a:pos x="f58" y="f59"/>
              </a:cxn>
              <a:cxn ang="f32">
                <a:pos x="f57" y="f60"/>
              </a:cxn>
              <a:cxn ang="f32">
                <a:pos x="f55" y="f60"/>
              </a:cxn>
              <a:cxn ang="f32">
                <a:pos x="f61" y="f59"/>
              </a:cxn>
              <a:cxn ang="f32">
                <a:pos x="f55" y="f56"/>
              </a:cxn>
            </a:cxnLst>
            <a:rect l="f51" t="f54" r="f52" b="f53"/>
            <a:pathLst>
              <a:path w="1138228" h="796759">
                <a:moveTo>
                  <a:pt x="f8" y="f5"/>
                </a:moveTo>
                <a:lnTo>
                  <a:pt x="f8" y="f9"/>
                </a:lnTo>
                <a:lnTo>
                  <a:pt x="f10" y="f7"/>
                </a:lnTo>
                <a:lnTo>
                  <a:pt x="f11" y="f9"/>
                </a:lnTo>
                <a:lnTo>
                  <a:pt x="f11" y="f5"/>
                </a:lnTo>
                <a:lnTo>
                  <a:pt x="f10" y="f12"/>
                </a:lnTo>
                <a:lnTo>
                  <a:pt x="f8" y="f5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8">
            <a:solidFill>
              <a:srgbClr val="4F81B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lIns="7619" tIns="306408" rIns="7619" bIns="306401" anchor="ctr" anchorCtr="1"/>
          <a:lstStyle/>
          <a:p>
            <a:pPr algn="ctr" defTabSz="533402">
              <a:lnSpc>
                <a:spcPct val="90000"/>
              </a:lnSpc>
              <a:spcAft>
                <a:spcPts val="52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март</a:t>
            </a:r>
          </a:p>
        </p:txBody>
      </p:sp>
      <p:sp>
        <p:nvSpPr>
          <p:cNvPr id="14349" name="Полилиния 12"/>
          <p:cNvSpPr>
            <a:spLocks noChangeArrowheads="1"/>
          </p:cNvSpPr>
          <p:nvPr/>
        </p:nvSpPr>
        <p:spPr bwMode="auto">
          <a:xfrm>
            <a:off x="1878808" y="4383883"/>
            <a:ext cx="6079331" cy="554831"/>
          </a:xfrm>
          <a:custGeom>
            <a:avLst/>
            <a:gdLst>
              <a:gd name="T0" fmla="*/ 2147483647 w 739848"/>
              <a:gd name="T1" fmla="*/ 0 h 8106682"/>
              <a:gd name="T2" fmla="*/ 2147483647 w 739848"/>
              <a:gd name="T3" fmla="*/ 0 h 8106682"/>
              <a:gd name="T4" fmla="*/ 2147483647 w 739848"/>
              <a:gd name="T5" fmla="*/ 0 h 8106682"/>
              <a:gd name="T6" fmla="*/ 0 w 739848"/>
              <a:gd name="T7" fmla="*/ 0 h 8106682"/>
              <a:gd name="T8" fmla="*/ 2147483647 w 739848"/>
              <a:gd name="T9" fmla="*/ 0 h 8106682"/>
              <a:gd name="T10" fmla="*/ 2147483647 w 739848"/>
              <a:gd name="T11" fmla="*/ 0 h 8106682"/>
              <a:gd name="T12" fmla="*/ 2147483647 w 739848"/>
              <a:gd name="T13" fmla="*/ 0 h 8106682"/>
              <a:gd name="T14" fmla="*/ 2147483647 w 739848"/>
              <a:gd name="T15" fmla="*/ 0 h 8106682"/>
              <a:gd name="T16" fmla="*/ 2147483647 w 739848"/>
              <a:gd name="T17" fmla="*/ 0 h 8106682"/>
              <a:gd name="T18" fmla="*/ 2147483647 w 739848"/>
              <a:gd name="T19" fmla="*/ 0 h 8106682"/>
              <a:gd name="T20" fmla="*/ 2147483647 w 739848"/>
              <a:gd name="T21" fmla="*/ 0 h 8106682"/>
              <a:gd name="T22" fmla="*/ 0 w 739848"/>
              <a:gd name="T23" fmla="*/ 0 h 8106682"/>
              <a:gd name="T24" fmla="*/ 0 w 739848"/>
              <a:gd name="T25" fmla="*/ 0 h 8106682"/>
              <a:gd name="T26" fmla="*/ 0 w 739848"/>
              <a:gd name="T27" fmla="*/ 0 h 8106682"/>
              <a:gd name="T28" fmla="*/ 0 w 739848"/>
              <a:gd name="T29" fmla="*/ 0 h 8106682"/>
              <a:gd name="T30" fmla="*/ 2147483647 w 739848"/>
              <a:gd name="T31" fmla="*/ 0 h 8106682"/>
              <a:gd name="T32" fmla="*/ 2147483647 w 739848"/>
              <a:gd name="T33" fmla="*/ 0 h 8106682"/>
              <a:gd name="T34" fmla="*/ 17694720 60000 65536"/>
              <a:gd name="T35" fmla="*/ 0 60000 65536"/>
              <a:gd name="T36" fmla="*/ 5898240 60000 65536"/>
              <a:gd name="T37" fmla="*/ 1179648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39848"/>
              <a:gd name="T52" fmla="*/ 0 h 8106682"/>
              <a:gd name="T53" fmla="*/ 739848 w 739848"/>
              <a:gd name="T54" fmla="*/ 8106682 h 810668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39848" h="8106682">
                <a:moveTo>
                  <a:pt x="739848" y="1351136"/>
                </a:moveTo>
                <a:lnTo>
                  <a:pt x="739848" y="6755546"/>
                </a:lnTo>
                <a:cubicBezTo>
                  <a:pt x="739848" y="7113894"/>
                  <a:pt x="738662" y="7457554"/>
                  <a:pt x="736552" y="7710942"/>
                </a:cubicBezTo>
                <a:cubicBezTo>
                  <a:pt x="734441" y="7964326"/>
                  <a:pt x="731579" y="8106682"/>
                  <a:pt x="728594" y="8106682"/>
                </a:cubicBezTo>
                <a:lnTo>
                  <a:pt x="0" y="8106682"/>
                </a:lnTo>
                <a:lnTo>
                  <a:pt x="0" y="0"/>
                </a:lnTo>
                <a:lnTo>
                  <a:pt x="728594" y="0"/>
                </a:lnTo>
                <a:cubicBezTo>
                  <a:pt x="731579" y="0"/>
                  <a:pt x="734441" y="142356"/>
                  <a:pt x="736552" y="395742"/>
                </a:cubicBezTo>
                <a:cubicBezTo>
                  <a:pt x="738662" y="649128"/>
                  <a:pt x="739848" y="992801"/>
                  <a:pt x="739848" y="135113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0195"/>
            </a:schemeClr>
          </a:solidFill>
          <a:ln w="9528">
            <a:solidFill>
              <a:srgbClr val="4F81BD"/>
            </a:solidFill>
            <a:miter lim="800000"/>
            <a:headEnd/>
            <a:tailEnd/>
          </a:ln>
        </p:spPr>
        <p:txBody>
          <a:bodyPr lIns="90676" tIns="35181" rIns="35181" bIns="35181" anchor="ctr"/>
          <a:lstStyle>
            <a:lvl1pPr marL="342900" indent="-342900" defTabSz="7556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71450" indent="-171450" defTabSz="7556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556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556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556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ts val="225"/>
              </a:spcAft>
              <a:buSzPct val="100000"/>
              <a:buFontTx/>
              <a:buChar char="•"/>
              <a:defRPr/>
            </a:pPr>
            <a:r>
              <a:rPr lang="ru-RU" altLang="ru-RU" sz="127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Неделя профилактики наркозависимости </a:t>
            </a:r>
            <a:r>
              <a:rPr lang="ru-RU" altLang="ru-RU" sz="13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«Независимое детство»</a:t>
            </a:r>
          </a:p>
        </p:txBody>
      </p:sp>
      <p:sp>
        <p:nvSpPr>
          <p:cNvPr id="14" name="Полилиния 13"/>
          <p:cNvSpPr/>
          <p:nvPr/>
        </p:nvSpPr>
        <p:spPr bwMode="auto">
          <a:xfrm>
            <a:off x="1233489" y="5107781"/>
            <a:ext cx="597694" cy="67627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38228"/>
              <a:gd name="f7" fmla="val 796759"/>
              <a:gd name="f8" fmla="val 1138227"/>
              <a:gd name="f9" fmla="val 517894"/>
              <a:gd name="f10" fmla="val 569113"/>
              <a:gd name="f11" fmla="val 1"/>
              <a:gd name="f12" fmla="val 278866"/>
              <a:gd name="f13" fmla="+- 0 0 -90"/>
              <a:gd name="f14" fmla="*/ f3 1 1138228"/>
              <a:gd name="f15" fmla="*/ f4 1 796759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138228"/>
              <a:gd name="f24" fmla="*/ f20 1 796759"/>
              <a:gd name="f25" fmla="*/ 0 f21 1"/>
              <a:gd name="f26" fmla="*/ 0 f20 1"/>
              <a:gd name="f27" fmla="*/ 739849 f21 1"/>
              <a:gd name="f28" fmla="*/ 1138228 f21 1"/>
              <a:gd name="f29" fmla="*/ 398380 f20 1"/>
              <a:gd name="f30" fmla="*/ 796759 f20 1"/>
              <a:gd name="f31" fmla="*/ 398380 f21 1"/>
              <a:gd name="f32" fmla="+- f22 0 f1"/>
              <a:gd name="f33" fmla="*/ f25 1 1138228"/>
              <a:gd name="f34" fmla="*/ f26 1 796759"/>
              <a:gd name="f35" fmla="*/ f27 1 1138228"/>
              <a:gd name="f36" fmla="*/ f28 1 1138228"/>
              <a:gd name="f37" fmla="*/ f29 1 796759"/>
              <a:gd name="f38" fmla="*/ f30 1 796759"/>
              <a:gd name="f39" fmla="*/ f31 1 1138228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3"/>
              <a:gd name="f48" fmla="*/ f37 1 f24"/>
              <a:gd name="f49" fmla="*/ f38 1 f24"/>
              <a:gd name="f50" fmla="*/ f39 1 f23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4 1"/>
              <a:gd name="f59" fmla="*/ f48 f15 1"/>
              <a:gd name="f60" fmla="*/ f49 f15 1"/>
              <a:gd name="f61" fmla="*/ f50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6"/>
              </a:cxn>
              <a:cxn ang="f32">
                <a:pos x="f58" y="f59"/>
              </a:cxn>
              <a:cxn ang="f32">
                <a:pos x="f57" y="f60"/>
              </a:cxn>
              <a:cxn ang="f32">
                <a:pos x="f55" y="f60"/>
              </a:cxn>
              <a:cxn ang="f32">
                <a:pos x="f61" y="f59"/>
              </a:cxn>
              <a:cxn ang="f32">
                <a:pos x="f55" y="f56"/>
              </a:cxn>
            </a:cxnLst>
            <a:rect l="f51" t="f54" r="f52" b="f53"/>
            <a:pathLst>
              <a:path w="1138228" h="796759">
                <a:moveTo>
                  <a:pt x="f8" y="f5"/>
                </a:moveTo>
                <a:lnTo>
                  <a:pt x="f8" y="f9"/>
                </a:lnTo>
                <a:lnTo>
                  <a:pt x="f10" y="f7"/>
                </a:lnTo>
                <a:lnTo>
                  <a:pt x="f11" y="f9"/>
                </a:lnTo>
                <a:lnTo>
                  <a:pt x="f11" y="f5"/>
                </a:lnTo>
                <a:lnTo>
                  <a:pt x="f10" y="f12"/>
                </a:lnTo>
                <a:lnTo>
                  <a:pt x="f8" y="f5"/>
                </a:lnTo>
                <a:close/>
              </a:path>
            </a:pathLst>
          </a:custGeom>
          <a:solidFill>
            <a:srgbClr val="FAC090"/>
          </a:solidFill>
          <a:ln w="9528">
            <a:solidFill>
              <a:srgbClr val="4F81B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lIns="7619" tIns="306408" rIns="7619" bIns="306401" anchor="ctr" anchorCtr="1"/>
          <a:lstStyle/>
          <a:p>
            <a:pPr algn="ctr" defTabSz="533402">
              <a:lnSpc>
                <a:spcPct val="90000"/>
              </a:lnSpc>
              <a:spcAft>
                <a:spcPts val="52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ker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май</a:t>
            </a:r>
          </a:p>
        </p:txBody>
      </p:sp>
      <p:sp>
        <p:nvSpPr>
          <p:cNvPr id="25614" name="Полилиния 14"/>
          <p:cNvSpPr>
            <a:spLocks noChangeArrowheads="1"/>
          </p:cNvSpPr>
          <p:nvPr/>
        </p:nvSpPr>
        <p:spPr bwMode="auto">
          <a:xfrm>
            <a:off x="1896666" y="5098258"/>
            <a:ext cx="6080522" cy="554831"/>
          </a:xfrm>
          <a:custGeom>
            <a:avLst/>
            <a:gdLst>
              <a:gd name="T0" fmla="*/ 2147483646 w 739848"/>
              <a:gd name="T1" fmla="*/ 0 h 8106682"/>
              <a:gd name="T2" fmla="*/ 2147483646 w 739848"/>
              <a:gd name="T3" fmla="*/ 0 h 8106682"/>
              <a:gd name="T4" fmla="*/ 2147483646 w 739848"/>
              <a:gd name="T5" fmla="*/ 0 h 8106682"/>
              <a:gd name="T6" fmla="*/ 0 w 739848"/>
              <a:gd name="T7" fmla="*/ 0 h 8106682"/>
              <a:gd name="T8" fmla="*/ 2147483646 w 739848"/>
              <a:gd name="T9" fmla="*/ 0 h 8106682"/>
              <a:gd name="T10" fmla="*/ 2147483646 w 739848"/>
              <a:gd name="T11" fmla="*/ 0 h 8106682"/>
              <a:gd name="T12" fmla="*/ 2147483646 w 739848"/>
              <a:gd name="T13" fmla="*/ 0 h 8106682"/>
              <a:gd name="T14" fmla="*/ 2147483646 w 739848"/>
              <a:gd name="T15" fmla="*/ 0 h 8106682"/>
              <a:gd name="T16" fmla="*/ 2147483646 w 739848"/>
              <a:gd name="T17" fmla="*/ 0 h 8106682"/>
              <a:gd name="T18" fmla="*/ 2147483646 w 739848"/>
              <a:gd name="T19" fmla="*/ 0 h 8106682"/>
              <a:gd name="T20" fmla="*/ 2147483646 w 739848"/>
              <a:gd name="T21" fmla="*/ 0 h 8106682"/>
              <a:gd name="T22" fmla="*/ 0 w 739848"/>
              <a:gd name="T23" fmla="*/ 0 h 8106682"/>
              <a:gd name="T24" fmla="*/ 0 w 739848"/>
              <a:gd name="T25" fmla="*/ 0 h 8106682"/>
              <a:gd name="T26" fmla="*/ 0 w 739848"/>
              <a:gd name="T27" fmla="*/ 0 h 8106682"/>
              <a:gd name="T28" fmla="*/ 0 w 739848"/>
              <a:gd name="T29" fmla="*/ 0 h 8106682"/>
              <a:gd name="T30" fmla="*/ 2147483646 w 739848"/>
              <a:gd name="T31" fmla="*/ 0 h 8106682"/>
              <a:gd name="T32" fmla="*/ 2147483646 w 739848"/>
              <a:gd name="T33" fmla="*/ 0 h 8106682"/>
              <a:gd name="T34" fmla="*/ 17694720 60000 65536"/>
              <a:gd name="T35" fmla="*/ 0 60000 65536"/>
              <a:gd name="T36" fmla="*/ 5898240 60000 65536"/>
              <a:gd name="T37" fmla="*/ 1179648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39848"/>
              <a:gd name="T52" fmla="*/ 0 h 8106682"/>
              <a:gd name="T53" fmla="*/ 739848 w 739848"/>
              <a:gd name="T54" fmla="*/ 8106682 h 810668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39848" h="8106682">
                <a:moveTo>
                  <a:pt x="739848" y="1351136"/>
                </a:moveTo>
                <a:lnTo>
                  <a:pt x="739848" y="6755546"/>
                </a:lnTo>
                <a:cubicBezTo>
                  <a:pt x="739848" y="7113894"/>
                  <a:pt x="738662" y="7457554"/>
                  <a:pt x="736552" y="7710942"/>
                </a:cubicBezTo>
                <a:cubicBezTo>
                  <a:pt x="734441" y="7964326"/>
                  <a:pt x="731579" y="8106682"/>
                  <a:pt x="728594" y="8106682"/>
                </a:cubicBezTo>
                <a:lnTo>
                  <a:pt x="0" y="8106682"/>
                </a:lnTo>
                <a:lnTo>
                  <a:pt x="0" y="0"/>
                </a:lnTo>
                <a:lnTo>
                  <a:pt x="728594" y="0"/>
                </a:lnTo>
                <a:cubicBezTo>
                  <a:pt x="731579" y="0"/>
                  <a:pt x="734441" y="142356"/>
                  <a:pt x="736552" y="395742"/>
                </a:cubicBezTo>
                <a:cubicBezTo>
                  <a:pt x="738662" y="649128"/>
                  <a:pt x="739848" y="992801"/>
                  <a:pt x="739848" y="1351136"/>
                </a:cubicBezTo>
                <a:close/>
              </a:path>
            </a:pathLst>
          </a:custGeom>
          <a:solidFill>
            <a:srgbClr val="FAC090">
              <a:alpha val="90195"/>
            </a:srgbClr>
          </a:solidFill>
          <a:ln w="9528">
            <a:solidFill>
              <a:srgbClr val="4F81BD"/>
            </a:solidFill>
            <a:miter lim="800000"/>
            <a:headEnd/>
            <a:tailEnd/>
          </a:ln>
        </p:spPr>
        <p:txBody>
          <a:bodyPr lIns="90676" tIns="35181" rIns="35181" bIns="35181" anchor="ctr"/>
          <a:lstStyle/>
          <a:p>
            <a:pPr marL="128588" lvl="1" indent="-128588" defTabSz="566738">
              <a:lnSpc>
                <a:spcPct val="90000"/>
              </a:lnSpc>
              <a:spcAft>
                <a:spcPts val="225"/>
              </a:spcAft>
              <a:buSzPct val="100000"/>
              <a:buFontTx/>
              <a:buChar char="•"/>
            </a:pPr>
            <a:r>
              <a:rPr lang="ru-RU" altLang="ru-RU" sz="127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Неделя профилактики чрезвычайных  ситуаций </a:t>
            </a:r>
            <a:r>
              <a:rPr lang="ru-RU" altLang="ru-RU" sz="1275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35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Жизнь! Здоровье! Красота!»</a:t>
            </a:r>
          </a:p>
        </p:txBody>
      </p:sp>
      <p:sp>
        <p:nvSpPr>
          <p:cNvPr id="17" name="Полилиния 11"/>
          <p:cNvSpPr/>
          <p:nvPr/>
        </p:nvSpPr>
        <p:spPr bwMode="auto">
          <a:xfrm>
            <a:off x="1223964" y="3752851"/>
            <a:ext cx="597694" cy="60721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138228"/>
              <a:gd name="f7" fmla="val 796759"/>
              <a:gd name="f8" fmla="val 1138227"/>
              <a:gd name="f9" fmla="val 517894"/>
              <a:gd name="f10" fmla="val 569113"/>
              <a:gd name="f11" fmla="val 1"/>
              <a:gd name="f12" fmla="val 278866"/>
              <a:gd name="f13" fmla="+- 0 0 -90"/>
              <a:gd name="f14" fmla="*/ f3 1 1138228"/>
              <a:gd name="f15" fmla="*/ f4 1 796759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1138228"/>
              <a:gd name="f24" fmla="*/ f20 1 796759"/>
              <a:gd name="f25" fmla="*/ 0 f21 1"/>
              <a:gd name="f26" fmla="*/ 0 f20 1"/>
              <a:gd name="f27" fmla="*/ 739849 f21 1"/>
              <a:gd name="f28" fmla="*/ 1138228 f21 1"/>
              <a:gd name="f29" fmla="*/ 398380 f20 1"/>
              <a:gd name="f30" fmla="*/ 796759 f20 1"/>
              <a:gd name="f31" fmla="*/ 398380 f21 1"/>
              <a:gd name="f32" fmla="+- f22 0 f1"/>
              <a:gd name="f33" fmla="*/ f25 1 1138228"/>
              <a:gd name="f34" fmla="*/ f26 1 796759"/>
              <a:gd name="f35" fmla="*/ f27 1 1138228"/>
              <a:gd name="f36" fmla="*/ f28 1 1138228"/>
              <a:gd name="f37" fmla="*/ f29 1 796759"/>
              <a:gd name="f38" fmla="*/ f30 1 796759"/>
              <a:gd name="f39" fmla="*/ f31 1 1138228"/>
              <a:gd name="f40" fmla="*/ f16 1 f23"/>
              <a:gd name="f41" fmla="*/ f17 1 f23"/>
              <a:gd name="f42" fmla="*/ f16 1 f24"/>
              <a:gd name="f43" fmla="*/ f18 1 f24"/>
              <a:gd name="f44" fmla="*/ f33 1 f23"/>
              <a:gd name="f45" fmla="*/ f34 1 f24"/>
              <a:gd name="f46" fmla="*/ f35 1 f23"/>
              <a:gd name="f47" fmla="*/ f36 1 f23"/>
              <a:gd name="f48" fmla="*/ f37 1 f24"/>
              <a:gd name="f49" fmla="*/ f38 1 f24"/>
              <a:gd name="f50" fmla="*/ f39 1 f23"/>
              <a:gd name="f51" fmla="*/ f40 f14 1"/>
              <a:gd name="f52" fmla="*/ f41 f14 1"/>
              <a:gd name="f53" fmla="*/ f43 f15 1"/>
              <a:gd name="f54" fmla="*/ f42 f15 1"/>
              <a:gd name="f55" fmla="*/ f44 f14 1"/>
              <a:gd name="f56" fmla="*/ f45 f15 1"/>
              <a:gd name="f57" fmla="*/ f46 f14 1"/>
              <a:gd name="f58" fmla="*/ f47 f14 1"/>
              <a:gd name="f59" fmla="*/ f48 f15 1"/>
              <a:gd name="f60" fmla="*/ f49 f15 1"/>
              <a:gd name="f61" fmla="*/ f50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5" y="f56"/>
              </a:cxn>
              <a:cxn ang="f32">
                <a:pos x="f57" y="f56"/>
              </a:cxn>
              <a:cxn ang="f32">
                <a:pos x="f58" y="f59"/>
              </a:cxn>
              <a:cxn ang="f32">
                <a:pos x="f57" y="f60"/>
              </a:cxn>
              <a:cxn ang="f32">
                <a:pos x="f55" y="f60"/>
              </a:cxn>
              <a:cxn ang="f32">
                <a:pos x="f61" y="f59"/>
              </a:cxn>
              <a:cxn ang="f32">
                <a:pos x="f55" y="f56"/>
              </a:cxn>
            </a:cxnLst>
            <a:rect l="f51" t="f54" r="f52" b="f53"/>
            <a:pathLst>
              <a:path w="1138228" h="796759">
                <a:moveTo>
                  <a:pt x="f8" y="f5"/>
                </a:moveTo>
                <a:lnTo>
                  <a:pt x="f8" y="f9"/>
                </a:lnTo>
                <a:lnTo>
                  <a:pt x="f10" y="f7"/>
                </a:lnTo>
                <a:lnTo>
                  <a:pt x="f11" y="f9"/>
                </a:lnTo>
                <a:lnTo>
                  <a:pt x="f11" y="f5"/>
                </a:lnTo>
                <a:lnTo>
                  <a:pt x="f10" y="f12"/>
                </a:lnTo>
                <a:lnTo>
                  <a:pt x="f8" y="f5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8">
            <a:solidFill>
              <a:srgbClr val="4F81BD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lIns="7619" tIns="306408" rIns="7619" bIns="306401" anchor="ctr" anchorCtr="1"/>
          <a:lstStyle/>
          <a:p>
            <a:pPr algn="ctr" defTabSz="533402">
              <a:lnSpc>
                <a:spcPct val="90000"/>
              </a:lnSpc>
              <a:spcAft>
                <a:spcPts val="52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январь</a:t>
            </a:r>
          </a:p>
        </p:txBody>
      </p:sp>
      <p:sp>
        <p:nvSpPr>
          <p:cNvPr id="18" name="Полилиния 10"/>
          <p:cNvSpPr>
            <a:spLocks noChangeArrowheads="1"/>
          </p:cNvSpPr>
          <p:nvPr/>
        </p:nvSpPr>
        <p:spPr bwMode="auto">
          <a:xfrm>
            <a:off x="1866901" y="3858816"/>
            <a:ext cx="6079331" cy="394097"/>
          </a:xfrm>
          <a:custGeom>
            <a:avLst/>
            <a:gdLst>
              <a:gd name="T0" fmla="*/ 2147483647 w 739848"/>
              <a:gd name="T1" fmla="*/ 0 h 8106682"/>
              <a:gd name="T2" fmla="*/ 2147483647 w 739848"/>
              <a:gd name="T3" fmla="*/ 0 h 8106682"/>
              <a:gd name="T4" fmla="*/ 2147483647 w 739848"/>
              <a:gd name="T5" fmla="*/ 0 h 8106682"/>
              <a:gd name="T6" fmla="*/ 0 w 739848"/>
              <a:gd name="T7" fmla="*/ 0 h 8106682"/>
              <a:gd name="T8" fmla="*/ 2147483647 w 739848"/>
              <a:gd name="T9" fmla="*/ 0 h 8106682"/>
              <a:gd name="T10" fmla="*/ 2147483647 w 739848"/>
              <a:gd name="T11" fmla="*/ 0 h 8106682"/>
              <a:gd name="T12" fmla="*/ 2147483647 w 739848"/>
              <a:gd name="T13" fmla="*/ 0 h 8106682"/>
              <a:gd name="T14" fmla="*/ 2147483647 w 739848"/>
              <a:gd name="T15" fmla="*/ 0 h 8106682"/>
              <a:gd name="T16" fmla="*/ 2147483647 w 739848"/>
              <a:gd name="T17" fmla="*/ 0 h 8106682"/>
              <a:gd name="T18" fmla="*/ 2147483647 w 739848"/>
              <a:gd name="T19" fmla="*/ 0 h 8106682"/>
              <a:gd name="T20" fmla="*/ 2147483647 w 739848"/>
              <a:gd name="T21" fmla="*/ 0 h 8106682"/>
              <a:gd name="T22" fmla="*/ 0 w 739848"/>
              <a:gd name="T23" fmla="*/ 0 h 8106682"/>
              <a:gd name="T24" fmla="*/ 0 w 739848"/>
              <a:gd name="T25" fmla="*/ 0 h 8106682"/>
              <a:gd name="T26" fmla="*/ 0 w 739848"/>
              <a:gd name="T27" fmla="*/ 0 h 8106682"/>
              <a:gd name="T28" fmla="*/ 0 w 739848"/>
              <a:gd name="T29" fmla="*/ 0 h 8106682"/>
              <a:gd name="T30" fmla="*/ 2147483647 w 739848"/>
              <a:gd name="T31" fmla="*/ 0 h 8106682"/>
              <a:gd name="T32" fmla="*/ 2147483647 w 739848"/>
              <a:gd name="T33" fmla="*/ 0 h 8106682"/>
              <a:gd name="T34" fmla="*/ 17694720 60000 65536"/>
              <a:gd name="T35" fmla="*/ 0 60000 65536"/>
              <a:gd name="T36" fmla="*/ 5898240 60000 65536"/>
              <a:gd name="T37" fmla="*/ 1179648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39848"/>
              <a:gd name="T52" fmla="*/ 0 h 8106682"/>
              <a:gd name="T53" fmla="*/ 739848 w 739848"/>
              <a:gd name="T54" fmla="*/ 8106682 h 810668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39848" h="8106682">
                <a:moveTo>
                  <a:pt x="739848" y="1351136"/>
                </a:moveTo>
                <a:lnTo>
                  <a:pt x="739848" y="6755546"/>
                </a:lnTo>
                <a:cubicBezTo>
                  <a:pt x="739848" y="7113894"/>
                  <a:pt x="738662" y="7457554"/>
                  <a:pt x="736552" y="7710942"/>
                </a:cubicBezTo>
                <a:cubicBezTo>
                  <a:pt x="734441" y="7964326"/>
                  <a:pt x="731579" y="8106682"/>
                  <a:pt x="728594" y="8106682"/>
                </a:cubicBezTo>
                <a:lnTo>
                  <a:pt x="0" y="8106682"/>
                </a:lnTo>
                <a:lnTo>
                  <a:pt x="0" y="0"/>
                </a:lnTo>
                <a:lnTo>
                  <a:pt x="728594" y="0"/>
                </a:lnTo>
                <a:cubicBezTo>
                  <a:pt x="731579" y="0"/>
                  <a:pt x="734441" y="142356"/>
                  <a:pt x="736552" y="395742"/>
                </a:cubicBezTo>
                <a:cubicBezTo>
                  <a:pt x="738662" y="649128"/>
                  <a:pt x="739848" y="992801"/>
                  <a:pt x="739848" y="1351136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  <a:alpha val="90195"/>
            </a:schemeClr>
          </a:solidFill>
          <a:ln w="9528">
            <a:solidFill>
              <a:srgbClr val="4F81BD"/>
            </a:solidFill>
            <a:miter lim="800000"/>
            <a:headEnd/>
            <a:tailEnd/>
          </a:ln>
        </p:spPr>
        <p:txBody>
          <a:bodyPr lIns="90676" tIns="35181" rIns="35181" bIns="35181" anchor="ctr"/>
          <a:lstStyle/>
          <a:p>
            <a:pPr marL="238125" algn="just" defTabSz="566738">
              <a:defRPr/>
            </a:pPr>
            <a:endParaRPr lang="ru-RU" altLang="ru-RU" sz="1275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38125" algn="just" defTabSz="566738">
              <a:defRPr/>
            </a:pPr>
            <a:r>
              <a:rPr lang="ru-RU" altLang="ru-RU" sz="1275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Неделя </a:t>
            </a:r>
            <a:r>
              <a:rPr lang="ru-RU" sz="1275" dirty="0">
                <a:latin typeface="Times New Roman" pitchFamily="18" charset="0"/>
                <a:cs typeface="Times New Roman" pitchFamily="18" charset="0"/>
              </a:rPr>
              <a:t>по профилактике </a:t>
            </a:r>
            <a:r>
              <a:rPr lang="ru-RU" sz="1275" dirty="0" err="1">
                <a:latin typeface="Times New Roman" pitchFamily="18" charset="0"/>
                <a:cs typeface="Times New Roman" pitchFamily="18" charset="0"/>
              </a:rPr>
              <a:t>буллинга</a:t>
            </a:r>
            <a:r>
              <a:rPr lang="ru-RU" sz="12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50" b="1" dirty="0">
                <a:latin typeface="Times New Roman" pitchFamily="18" charset="0"/>
                <a:cs typeface="Times New Roman" pitchFamily="18" charset="0"/>
              </a:rPr>
              <a:t>«Дружить ЗДОРОВО!»</a:t>
            </a:r>
            <a:endParaRPr lang="ru-RU" sz="1350" dirty="0">
              <a:latin typeface="Times New Roman" pitchFamily="18" charset="0"/>
              <a:cs typeface="Times New Roman" pitchFamily="18" charset="0"/>
            </a:endParaRPr>
          </a:p>
          <a:p>
            <a:pPr marL="238125" algn="just" defTabSz="566738">
              <a:defRPr/>
            </a:pPr>
            <a:endParaRPr lang="ru-RU" sz="1275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 rot="16200000">
            <a:off x="-2005471" y="2264554"/>
            <a:ext cx="5143502" cy="743403"/>
          </a:xfrm>
          <a:prstGeom prst="rect">
            <a:avLst/>
          </a:prstGeom>
          <a:solidFill>
            <a:srgbClr val="336699"/>
          </a:solidFill>
        </p:spPr>
        <p:txBody>
          <a:bodyPr anchor="ctr"/>
          <a:lstStyle/>
          <a:p>
            <a:pPr algn="ctr">
              <a:defRPr/>
            </a:pPr>
            <a:r>
              <a:rPr lang="ru-RU" altLang="ru-RU" sz="2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Система профилактических мероприятий</a:t>
            </a:r>
            <a:endParaRPr lang="ru-RU" sz="2100" b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" name="Picture 9" descr="https://ds04.infourok.ru/uploads/ex/0fd3/0016a512-9282a5d3/img10.jpg">
            <a:extLst>
              <a:ext uri="{FF2B5EF4-FFF2-40B4-BE49-F238E27FC236}">
                <a16:creationId xmlns:a16="http://schemas.microsoft.com/office/drawing/2014/main" id="{83E320DE-F00E-44D9-8D2D-88308755D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9" t="39584" r="16406"/>
          <a:stretch>
            <a:fillRect/>
          </a:stretch>
        </p:blipFill>
        <p:spPr bwMode="auto">
          <a:xfrm>
            <a:off x="7781029" y="79309"/>
            <a:ext cx="1246921" cy="95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 descr="Обложка_новая_front">
            <a:extLst>
              <a:ext uri="{FF2B5EF4-FFF2-40B4-BE49-F238E27FC236}">
                <a16:creationId xmlns:a16="http://schemas.microsoft.com/office/drawing/2014/main" id="{967BA95E-2C53-4F75-957B-FC6514833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090" y="5413853"/>
            <a:ext cx="960381" cy="1379643"/>
          </a:xfrm>
          <a:prstGeom prst="snip1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Содержимое 3" descr="радуга.jpg">
            <a:extLst>
              <a:ext uri="{FF2B5EF4-FFF2-40B4-BE49-F238E27FC236}">
                <a16:creationId xmlns:a16="http://schemas.microsoft.com/office/drawing/2014/main" id="{9B0CF008-2AD5-4934-AB49-C622F6C7ED3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l="4762" r="14286" b="21296"/>
          <a:stretch>
            <a:fillRect/>
          </a:stretch>
        </p:blipFill>
        <p:spPr bwMode="auto">
          <a:xfrm>
            <a:off x="1831183" y="5884312"/>
            <a:ext cx="669925" cy="909184"/>
          </a:xfrm>
          <a:prstGeom prst="snip1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4" descr="https://105nn.ru/wp-content/uploads/2020/09/%D0%A3%D0%BC%D0%B5%D0%B9-%D1%81%D0%BA%D0%B0%D0%B7%D0%B0%D1%82%D1%8C-%D0%9D%D0%95%D0%A2_%D0%906.jpg">
            <a:extLst>
              <a:ext uri="{FF2B5EF4-FFF2-40B4-BE49-F238E27FC236}">
                <a16:creationId xmlns:a16="http://schemas.microsoft.com/office/drawing/2014/main" id="{E5BE0EB9-F9F2-4B31-BD4D-C118B701F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l="51684" t="12734" r="3761" b="5770"/>
          <a:stretch>
            <a:fillRect/>
          </a:stretch>
        </p:blipFill>
        <p:spPr bwMode="auto">
          <a:xfrm>
            <a:off x="3118788" y="5928124"/>
            <a:ext cx="669925" cy="857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11" descr="C:\Users\KunikOA.CPRN\Downloads\20201027_095839.jpg">
            <a:extLst>
              <a:ext uri="{FF2B5EF4-FFF2-40B4-BE49-F238E27FC236}">
                <a16:creationId xmlns:a16="http://schemas.microsoft.com/office/drawing/2014/main" id="{9A37B118-89AE-4601-9408-5F3D938B9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 l="8099" t="25200" r="6041" b="16525"/>
          <a:stretch>
            <a:fillRect/>
          </a:stretch>
        </p:blipFill>
        <p:spPr bwMode="auto">
          <a:xfrm>
            <a:off x="4185576" y="5923796"/>
            <a:ext cx="624889" cy="825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9" descr="C:\Users\KunikOA.CPRN\Downloads\20201027_095805.jpg">
            <a:extLst>
              <a:ext uri="{FF2B5EF4-FFF2-40B4-BE49-F238E27FC236}">
                <a16:creationId xmlns:a16="http://schemas.microsoft.com/office/drawing/2014/main" id="{66B05905-46A1-494D-9D24-009B1D1A0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 l="7881" t="26482" r="4642" b="13669"/>
          <a:stretch>
            <a:fillRect/>
          </a:stretch>
        </p:blipFill>
        <p:spPr bwMode="auto">
          <a:xfrm>
            <a:off x="6159970" y="5892819"/>
            <a:ext cx="669925" cy="900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12" descr="C:\Users\KunikOA.CPRN\Downloads\20201027_095900.jpg">
            <a:extLst>
              <a:ext uri="{FF2B5EF4-FFF2-40B4-BE49-F238E27FC236}">
                <a16:creationId xmlns:a16="http://schemas.microsoft.com/office/drawing/2014/main" id="{EEF2D7AA-F025-46ED-BF82-E480297C8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 l="13782" t="27562" r="13319" b="20464"/>
          <a:stretch>
            <a:fillRect/>
          </a:stretch>
        </p:blipFill>
        <p:spPr bwMode="auto">
          <a:xfrm>
            <a:off x="5207328" y="5973717"/>
            <a:ext cx="641485" cy="811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object 5">
            <a:extLst>
              <a:ext uri="{FF2B5EF4-FFF2-40B4-BE49-F238E27FC236}">
                <a16:creationId xmlns:a16="http://schemas.microsoft.com/office/drawing/2014/main" id="{3FA15534-1E50-4085-9437-4801818F2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 b="17933"/>
          <a:stretch>
            <a:fillRect/>
          </a:stretch>
        </p:blipFill>
        <p:spPr bwMode="auto">
          <a:xfrm>
            <a:off x="7525668" y="5786514"/>
            <a:ext cx="1502284" cy="10247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Расширение бизнеса">
            <a:extLst>
              <a:ext uri="{FF2B5EF4-FFF2-40B4-BE49-F238E27FC236}">
                <a16:creationId xmlns:a16="http://schemas.microsoft.com/office/drawing/2014/main" id="{55A8A7A3-04EC-4A4C-AA5E-9F9115D1771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113551" y="1653911"/>
            <a:ext cx="914400" cy="914400"/>
          </a:xfrm>
          <a:prstGeom prst="rect">
            <a:avLst/>
          </a:prstGeom>
        </p:spPr>
      </p:pic>
      <p:pic>
        <p:nvPicPr>
          <p:cNvPr id="7" name="Рисунок 6" descr="Знак переработки">
            <a:extLst>
              <a:ext uri="{FF2B5EF4-FFF2-40B4-BE49-F238E27FC236}">
                <a16:creationId xmlns:a16="http://schemas.microsoft.com/office/drawing/2014/main" id="{6D6A4D3B-51EB-4CDF-B6A4-4ABFAF1565A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113551" y="2855989"/>
            <a:ext cx="914400" cy="914400"/>
          </a:xfrm>
          <a:prstGeom prst="rect">
            <a:avLst/>
          </a:prstGeom>
        </p:spPr>
      </p:pic>
      <p:pic>
        <p:nvPicPr>
          <p:cNvPr id="11" name="Рисунок 10" descr="Улыбающееся лицо без заливки">
            <a:extLst>
              <a:ext uri="{FF2B5EF4-FFF2-40B4-BE49-F238E27FC236}">
                <a16:creationId xmlns:a16="http://schemas.microsoft.com/office/drawing/2014/main" id="{768D1FEB-376D-446A-A2BD-C3111F884F0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091360" y="432125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57134"/>
      </p:ext>
    </p:extLst>
  </p:cSld>
  <p:clrMapOvr>
    <a:masterClrMapping/>
  </p:clrMapOvr>
  <p:transition advTm="1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object 2">
            <a:extLst>
              <a:ext uri="{FF2B5EF4-FFF2-40B4-BE49-F238E27FC236}">
                <a16:creationId xmlns:a16="http://schemas.microsoft.com/office/drawing/2014/main" id="{D4428D67-2F6F-40F0-84D2-042864EB7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4543425"/>
            <a:ext cx="98425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object 3">
            <a:extLst>
              <a:ext uri="{FF2B5EF4-FFF2-40B4-BE49-F238E27FC236}">
                <a16:creationId xmlns:a16="http://schemas.microsoft.com/office/drawing/2014/main" id="{CCA5C975-DB14-488C-8C86-316AC944E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285750"/>
            <a:ext cx="83026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object 5">
            <a:extLst>
              <a:ext uri="{FF2B5EF4-FFF2-40B4-BE49-F238E27FC236}">
                <a16:creationId xmlns:a16="http://schemas.microsoft.com/office/drawing/2014/main" id="{A7711DED-9985-4E0A-8E33-998ADD8C13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90663" y="336265"/>
            <a:ext cx="6162675" cy="748282"/>
          </a:xfrm>
        </p:spPr>
        <p:txBody>
          <a:bodyPr lIns="0" tIns="9525" rIns="0" bIns="0">
            <a:spAutoFit/>
          </a:bodyPr>
          <a:lstStyle/>
          <a:p>
            <a:pPr marL="9525">
              <a:spcBef>
                <a:spcPts val="75"/>
              </a:spcBef>
            </a:pPr>
            <a:r>
              <a:rPr altLang="ru-RU" sz="2400" b="1" dirty="0" err="1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</a:t>
            </a:r>
            <a:r>
              <a:rPr altLang="ru-RU" sz="2400" b="1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sz="2400" b="1" dirty="0" err="1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</a:t>
            </a:r>
            <a:r>
              <a:rPr altLang="ru-RU" sz="2400" b="1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sz="2400" b="1" dirty="0" err="1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профилактической</a:t>
            </a:r>
            <a:r>
              <a:rPr altLang="ru-RU" sz="2400" b="1" dirty="0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altLang="ru-RU" sz="2400" b="1" dirty="0" err="1">
                <a:solidFill>
                  <a:srgbClr val="1F38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altLang="ru-RU" sz="2400" b="1" dirty="0">
              <a:solidFill>
                <a:srgbClr val="1F386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1" name="object 6">
            <a:extLst>
              <a:ext uri="{FF2B5EF4-FFF2-40B4-BE49-F238E27FC236}">
                <a16:creationId xmlns:a16="http://schemas.microsoft.com/office/drawing/2014/main" id="{380673AA-FFC5-4C1A-AF14-DE4666548F69}"/>
              </a:ext>
            </a:extLst>
          </p:cNvPr>
          <p:cNvSpPr>
            <a:spLocks/>
          </p:cNvSpPr>
          <p:nvPr/>
        </p:nvSpPr>
        <p:spPr bwMode="auto">
          <a:xfrm>
            <a:off x="1716088" y="4543425"/>
            <a:ext cx="1624012" cy="287338"/>
          </a:xfrm>
          <a:custGeom>
            <a:avLst/>
            <a:gdLst>
              <a:gd name="T0" fmla="*/ 158538 w 2164079"/>
              <a:gd name="T1" fmla="*/ 0 h 382904"/>
              <a:gd name="T2" fmla="*/ 4813 w 2164079"/>
              <a:gd name="T3" fmla="*/ 0 h 382904"/>
              <a:gd name="T4" fmla="*/ 2940 w 2164079"/>
              <a:gd name="T5" fmla="*/ 378 h 382904"/>
              <a:gd name="T6" fmla="*/ 1409 w 2164079"/>
              <a:gd name="T7" fmla="*/ 1409 h 382904"/>
              <a:gd name="T8" fmla="*/ 378 w 2164079"/>
              <a:gd name="T9" fmla="*/ 2939 h 382904"/>
              <a:gd name="T10" fmla="*/ 0 w 2164079"/>
              <a:gd name="T11" fmla="*/ 4811 h 382904"/>
              <a:gd name="T12" fmla="*/ 0 w 2164079"/>
              <a:gd name="T13" fmla="*/ 24055 h 382904"/>
              <a:gd name="T14" fmla="*/ 378 w 2164079"/>
              <a:gd name="T15" fmla="*/ 25927 h 382904"/>
              <a:gd name="T16" fmla="*/ 1409 w 2164079"/>
              <a:gd name="T17" fmla="*/ 27456 h 382904"/>
              <a:gd name="T18" fmla="*/ 2940 w 2164079"/>
              <a:gd name="T19" fmla="*/ 28487 h 382904"/>
              <a:gd name="T20" fmla="*/ 4813 w 2164079"/>
              <a:gd name="T21" fmla="*/ 28866 h 382904"/>
              <a:gd name="T22" fmla="*/ 158538 w 2164079"/>
              <a:gd name="T23" fmla="*/ 28866 h 382904"/>
              <a:gd name="T24" fmla="*/ 160410 w 2164079"/>
              <a:gd name="T25" fmla="*/ 28487 h 382904"/>
              <a:gd name="T26" fmla="*/ 161941 w 2164079"/>
              <a:gd name="T27" fmla="*/ 27456 h 382904"/>
              <a:gd name="T28" fmla="*/ 162972 w 2164079"/>
              <a:gd name="T29" fmla="*/ 25927 h 382904"/>
              <a:gd name="T30" fmla="*/ 163351 w 2164079"/>
              <a:gd name="T31" fmla="*/ 24055 h 382904"/>
              <a:gd name="T32" fmla="*/ 163351 w 2164079"/>
              <a:gd name="T33" fmla="*/ 4811 h 382904"/>
              <a:gd name="T34" fmla="*/ 162972 w 2164079"/>
              <a:gd name="T35" fmla="*/ 2939 h 382904"/>
              <a:gd name="T36" fmla="*/ 161941 w 2164079"/>
              <a:gd name="T37" fmla="*/ 1409 h 382904"/>
              <a:gd name="T38" fmla="*/ 160410 w 2164079"/>
              <a:gd name="T39" fmla="*/ 378 h 382904"/>
              <a:gd name="T40" fmla="*/ 158538 w 2164079"/>
              <a:gd name="T41" fmla="*/ 0 h 3829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164079"/>
              <a:gd name="T64" fmla="*/ 0 h 382904"/>
              <a:gd name="T65" fmla="*/ 2164079 w 2164079"/>
              <a:gd name="T66" fmla="*/ 382904 h 38290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164079" h="382904">
                <a:moveTo>
                  <a:pt x="2100326" y="0"/>
                </a:moveTo>
                <a:lnTo>
                  <a:pt x="63753" y="0"/>
                </a:lnTo>
                <a:lnTo>
                  <a:pt x="38951" y="5010"/>
                </a:lnTo>
                <a:lnTo>
                  <a:pt x="18684" y="18675"/>
                </a:lnTo>
                <a:lnTo>
                  <a:pt x="5014" y="38940"/>
                </a:lnTo>
                <a:lnTo>
                  <a:pt x="0" y="63754"/>
                </a:lnTo>
                <a:lnTo>
                  <a:pt x="0" y="318770"/>
                </a:lnTo>
                <a:lnTo>
                  <a:pt x="5014" y="343583"/>
                </a:lnTo>
                <a:lnTo>
                  <a:pt x="18684" y="363848"/>
                </a:lnTo>
                <a:lnTo>
                  <a:pt x="38951" y="377513"/>
                </a:lnTo>
                <a:lnTo>
                  <a:pt x="63753" y="382523"/>
                </a:lnTo>
                <a:lnTo>
                  <a:pt x="2100326" y="382523"/>
                </a:lnTo>
                <a:lnTo>
                  <a:pt x="2125128" y="377513"/>
                </a:lnTo>
                <a:lnTo>
                  <a:pt x="2145395" y="363848"/>
                </a:lnTo>
                <a:lnTo>
                  <a:pt x="2159065" y="343583"/>
                </a:lnTo>
                <a:lnTo>
                  <a:pt x="2164079" y="318770"/>
                </a:lnTo>
                <a:lnTo>
                  <a:pt x="2164079" y="63754"/>
                </a:lnTo>
                <a:lnTo>
                  <a:pt x="2159065" y="38940"/>
                </a:lnTo>
                <a:lnTo>
                  <a:pt x="2145395" y="18675"/>
                </a:lnTo>
                <a:lnTo>
                  <a:pt x="2125128" y="5010"/>
                </a:lnTo>
                <a:lnTo>
                  <a:pt x="2100326" y="0"/>
                </a:lnTo>
                <a:close/>
              </a:path>
            </a:pathLst>
          </a:custGeom>
          <a:solidFill>
            <a:srgbClr val="00AF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4D339520-6BBC-49AB-9B53-6A765A2A7122}"/>
              </a:ext>
            </a:extLst>
          </p:cNvPr>
          <p:cNvSpPr txBox="1"/>
          <p:nvPr/>
        </p:nvSpPr>
        <p:spPr>
          <a:xfrm>
            <a:off x="1941513" y="4506913"/>
            <a:ext cx="1298575" cy="285750"/>
          </a:xfrm>
          <a:prstGeom prst="rect">
            <a:avLst/>
          </a:prstGeom>
        </p:spPr>
        <p:txBody>
          <a:bodyPr lIns="0" tIns="9525" rIns="0" bIns="0">
            <a:spAutoFit/>
          </a:bodyPr>
          <a:lstStyle/>
          <a:p>
            <a:pPr marL="9525" eaLnBrk="1" hangingPunct="1">
              <a:spcBef>
                <a:spcPts val="75"/>
              </a:spcBef>
              <a:defRPr/>
            </a:pPr>
            <a:r>
              <a:rPr b="1" spc="4" dirty="0">
                <a:solidFill>
                  <a:srgbClr val="FFFFFF"/>
                </a:solidFill>
                <a:latin typeface="Calibri"/>
                <a:cs typeface="Calibri"/>
                <a:hlinkClick r:id="rId5"/>
              </a:rPr>
              <a:t>ww</a:t>
            </a:r>
            <a:r>
              <a:rPr b="1" spc="-109" dirty="0">
                <a:solidFill>
                  <a:srgbClr val="FFFFFF"/>
                </a:solidFill>
                <a:latin typeface="Calibri"/>
                <a:cs typeface="Calibri"/>
                <a:hlinkClick r:id="rId5"/>
              </a:rPr>
              <a:t>w</a:t>
            </a:r>
            <a:r>
              <a:rPr b="1" spc="-41" dirty="0">
                <a:solidFill>
                  <a:srgbClr val="FFFFFF"/>
                </a:solidFill>
                <a:latin typeface="Calibri"/>
                <a:cs typeface="Calibri"/>
                <a:hlinkClick r:id="rId5"/>
              </a:rPr>
              <a:t>.</a:t>
            </a:r>
            <a:r>
              <a:rPr b="1" spc="-30" dirty="0">
                <a:solidFill>
                  <a:srgbClr val="FFFFFF"/>
                </a:solidFill>
                <a:latin typeface="Calibri"/>
                <a:cs typeface="Calibri"/>
                <a:hlinkClick r:id="rId5"/>
              </a:rPr>
              <a:t>f</a:t>
            </a:r>
            <a:r>
              <a:rPr b="1" spc="-4" dirty="0">
                <a:solidFill>
                  <a:srgbClr val="FFFFFF"/>
                </a:solidFill>
                <a:latin typeface="Calibri"/>
                <a:cs typeface="Calibri"/>
                <a:hlinkClick r:id="rId5"/>
              </a:rPr>
              <a:t>cp</a:t>
            </a:r>
            <a:r>
              <a:rPr b="1" spc="-30" dirty="0">
                <a:solidFill>
                  <a:srgbClr val="FFFFFF"/>
                </a:solidFill>
                <a:latin typeface="Calibri"/>
                <a:cs typeface="Calibri"/>
                <a:hlinkClick r:id="rId5"/>
              </a:rPr>
              <a:t>r</a:t>
            </a:r>
            <a:r>
              <a:rPr b="1" spc="-4" dirty="0">
                <a:solidFill>
                  <a:srgbClr val="FFFFFF"/>
                </a:solidFill>
                <a:latin typeface="Calibri"/>
                <a:cs typeface="Calibri"/>
                <a:hlinkClick r:id="rId5"/>
              </a:rPr>
              <a:t>c.ru</a:t>
            </a:r>
            <a:endParaRPr dirty="0">
              <a:latin typeface="Calibri"/>
              <a:cs typeface="Calibri"/>
            </a:endParaRPr>
          </a:p>
        </p:txBody>
      </p:sp>
      <p:grpSp>
        <p:nvGrpSpPr>
          <p:cNvPr id="19463" name="object 8">
            <a:extLst>
              <a:ext uri="{FF2B5EF4-FFF2-40B4-BE49-F238E27FC236}">
                <a16:creationId xmlns:a16="http://schemas.microsoft.com/office/drawing/2014/main" id="{3271A668-C49E-44BD-91F6-A846B37732A8}"/>
              </a:ext>
            </a:extLst>
          </p:cNvPr>
          <p:cNvGrpSpPr>
            <a:grpSpLocks/>
          </p:cNvGrpSpPr>
          <p:nvPr/>
        </p:nvGrpSpPr>
        <p:grpSpPr bwMode="auto">
          <a:xfrm>
            <a:off x="4140200" y="1700213"/>
            <a:ext cx="3600450" cy="3630612"/>
            <a:chOff x="7921752" y="1750001"/>
            <a:chExt cx="4270248" cy="4708786"/>
          </a:xfrm>
        </p:grpSpPr>
        <p:pic>
          <p:nvPicPr>
            <p:cNvPr id="19469" name="object 9">
              <a:extLst>
                <a:ext uri="{FF2B5EF4-FFF2-40B4-BE49-F238E27FC236}">
                  <a16:creationId xmlns:a16="http://schemas.microsoft.com/office/drawing/2014/main" id="{27308C6E-17EC-453F-A360-B1623E03A2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1752" y="2106116"/>
              <a:ext cx="4270248" cy="4352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0" name="object 10">
              <a:extLst>
                <a:ext uri="{FF2B5EF4-FFF2-40B4-BE49-F238E27FC236}">
                  <a16:creationId xmlns:a16="http://schemas.microsoft.com/office/drawing/2014/main" id="{27E60594-76FF-4F6C-BC9A-B9BB880CBA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6824" y="2301240"/>
              <a:ext cx="3797808" cy="4119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1" name="object 11">
              <a:extLst>
                <a:ext uri="{FF2B5EF4-FFF2-40B4-BE49-F238E27FC236}">
                  <a16:creationId xmlns:a16="http://schemas.microsoft.com/office/drawing/2014/main" id="{F670410D-58F1-4C25-8847-5E657ECD0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7159" y="1750001"/>
              <a:ext cx="3992879" cy="464820"/>
            </a:xfrm>
            <a:custGeom>
              <a:avLst/>
              <a:gdLst>
                <a:gd name="T0" fmla="*/ 3915411 w 3992879"/>
                <a:gd name="T1" fmla="*/ 0 h 464819"/>
                <a:gd name="T2" fmla="*/ 77470 w 3992879"/>
                <a:gd name="T3" fmla="*/ 0 h 464819"/>
                <a:gd name="T4" fmla="*/ 47309 w 3992879"/>
                <a:gd name="T5" fmla="*/ 6086 h 464819"/>
                <a:gd name="T6" fmla="*/ 22685 w 3992879"/>
                <a:gd name="T7" fmla="*/ 22685 h 464819"/>
                <a:gd name="T8" fmla="*/ 6086 w 3992879"/>
                <a:gd name="T9" fmla="*/ 47309 h 464819"/>
                <a:gd name="T10" fmla="*/ 0 w 3992879"/>
                <a:gd name="T11" fmla="*/ 77470 h 464819"/>
                <a:gd name="T12" fmla="*/ 0 w 3992879"/>
                <a:gd name="T13" fmla="*/ 387359 h 464819"/>
                <a:gd name="T14" fmla="*/ 6086 w 3992879"/>
                <a:gd name="T15" fmla="*/ 417519 h 464819"/>
                <a:gd name="T16" fmla="*/ 22685 w 3992879"/>
                <a:gd name="T17" fmla="*/ 442143 h 464819"/>
                <a:gd name="T18" fmla="*/ 47309 w 3992879"/>
                <a:gd name="T19" fmla="*/ 458742 h 464819"/>
                <a:gd name="T20" fmla="*/ 77470 w 3992879"/>
                <a:gd name="T21" fmla="*/ 464829 h 464819"/>
                <a:gd name="T22" fmla="*/ 3915411 w 3992879"/>
                <a:gd name="T23" fmla="*/ 464829 h 464819"/>
                <a:gd name="T24" fmla="*/ 3945571 w 3992879"/>
                <a:gd name="T25" fmla="*/ 458742 h 464819"/>
                <a:gd name="T26" fmla="*/ 3970195 w 3992879"/>
                <a:gd name="T27" fmla="*/ 442143 h 464819"/>
                <a:gd name="T28" fmla="*/ 3986793 w 3992879"/>
                <a:gd name="T29" fmla="*/ 417519 h 464819"/>
                <a:gd name="T30" fmla="*/ 3992879 w 3992879"/>
                <a:gd name="T31" fmla="*/ 387359 h 464819"/>
                <a:gd name="T32" fmla="*/ 3992879 w 3992879"/>
                <a:gd name="T33" fmla="*/ 77470 h 464819"/>
                <a:gd name="T34" fmla="*/ 3986793 w 3992879"/>
                <a:gd name="T35" fmla="*/ 47309 h 464819"/>
                <a:gd name="T36" fmla="*/ 3970195 w 3992879"/>
                <a:gd name="T37" fmla="*/ 22685 h 464819"/>
                <a:gd name="T38" fmla="*/ 3945571 w 3992879"/>
                <a:gd name="T39" fmla="*/ 6086 h 464819"/>
                <a:gd name="T40" fmla="*/ 3915411 w 3992879"/>
                <a:gd name="T41" fmla="*/ 0 h 4648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92879"/>
                <a:gd name="T64" fmla="*/ 0 h 464819"/>
                <a:gd name="T65" fmla="*/ 3992879 w 3992879"/>
                <a:gd name="T66" fmla="*/ 464819 h 4648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92879" h="464819">
                  <a:moveTo>
                    <a:pt x="3915410" y="0"/>
                  </a:moveTo>
                  <a:lnTo>
                    <a:pt x="77470" y="0"/>
                  </a:lnTo>
                  <a:lnTo>
                    <a:pt x="47309" y="6086"/>
                  </a:lnTo>
                  <a:lnTo>
                    <a:pt x="22685" y="22685"/>
                  </a:lnTo>
                  <a:lnTo>
                    <a:pt x="6086" y="47309"/>
                  </a:lnTo>
                  <a:lnTo>
                    <a:pt x="0" y="77470"/>
                  </a:lnTo>
                  <a:lnTo>
                    <a:pt x="0" y="387350"/>
                  </a:lnTo>
                  <a:lnTo>
                    <a:pt x="6086" y="417510"/>
                  </a:lnTo>
                  <a:lnTo>
                    <a:pt x="22685" y="442134"/>
                  </a:lnTo>
                  <a:lnTo>
                    <a:pt x="47309" y="458733"/>
                  </a:lnTo>
                  <a:lnTo>
                    <a:pt x="77470" y="464820"/>
                  </a:lnTo>
                  <a:lnTo>
                    <a:pt x="3915410" y="464820"/>
                  </a:lnTo>
                  <a:lnTo>
                    <a:pt x="3945570" y="458733"/>
                  </a:lnTo>
                  <a:lnTo>
                    <a:pt x="3970194" y="442134"/>
                  </a:lnTo>
                  <a:lnTo>
                    <a:pt x="3986793" y="417510"/>
                  </a:lnTo>
                  <a:lnTo>
                    <a:pt x="3992879" y="387350"/>
                  </a:lnTo>
                  <a:lnTo>
                    <a:pt x="3992879" y="77470"/>
                  </a:lnTo>
                  <a:lnTo>
                    <a:pt x="3986793" y="47309"/>
                  </a:lnTo>
                  <a:lnTo>
                    <a:pt x="3970194" y="22685"/>
                  </a:lnTo>
                  <a:lnTo>
                    <a:pt x="3945570" y="6086"/>
                  </a:lnTo>
                  <a:lnTo>
                    <a:pt x="3915410" y="0"/>
                  </a:lnTo>
                  <a:close/>
                </a:path>
              </a:pathLst>
            </a:custGeom>
            <a:solidFill>
              <a:srgbClr val="6F2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9464" name="object 13">
            <a:extLst>
              <a:ext uri="{FF2B5EF4-FFF2-40B4-BE49-F238E27FC236}">
                <a16:creationId xmlns:a16="http://schemas.microsoft.com/office/drawing/2014/main" id="{B0317FFA-1778-4F97-AFCA-B6D5A8846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1700213"/>
            <a:ext cx="2971800" cy="19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001" rIns="0" bIns="0">
            <a:spAutoFit/>
          </a:bodyPr>
          <a:lstStyle>
            <a:lvl1pPr marL="9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75"/>
              </a:spcBef>
            </a:pPr>
            <a:r>
              <a:rPr lang="ru-RU" altLang="ru-RU" sz="1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разделы страницы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5" name="Рисунок 23">
            <a:extLst>
              <a:ext uri="{FF2B5EF4-FFF2-40B4-BE49-F238E27FC236}">
                <a16:creationId xmlns:a16="http://schemas.microsoft.com/office/drawing/2014/main" id="{2BB0A0EC-23FD-4620-86ED-0B24C6FB8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5" t="9277" r="74413" b="77686"/>
          <a:stretch>
            <a:fillRect/>
          </a:stretch>
        </p:blipFill>
        <p:spPr bwMode="auto">
          <a:xfrm>
            <a:off x="0" y="-84138"/>
            <a:ext cx="1487488" cy="148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Рисунок 2">
            <a:extLst>
              <a:ext uri="{FF2B5EF4-FFF2-40B4-BE49-F238E27FC236}">
                <a16:creationId xmlns:a16="http://schemas.microsoft.com/office/drawing/2014/main" id="{53F06CB9-AF9F-42B7-9002-68B53E479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9" t="16331" r="36978" b="21329"/>
          <a:stretch>
            <a:fillRect/>
          </a:stretch>
        </p:blipFill>
        <p:spPr bwMode="auto">
          <a:xfrm>
            <a:off x="61913" y="1682750"/>
            <a:ext cx="3400425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TextBox 27">
            <a:extLst>
              <a:ext uri="{FF2B5EF4-FFF2-40B4-BE49-F238E27FC236}">
                <a16:creationId xmlns:a16="http://schemas.microsoft.com/office/drawing/2014/main" id="{8A556E09-9872-4C97-A364-754E959AA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1312863"/>
            <a:ext cx="8537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Специализированная страница «Ответственное поведение — ресурс здоровья»</a:t>
            </a:r>
            <a:endParaRPr lang="ru-RU" altLang="ru-RU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8" name="TextBox 29">
            <a:extLst>
              <a:ext uri="{FF2B5EF4-FFF2-40B4-BE49-F238E27FC236}">
                <a16:creationId xmlns:a16="http://schemas.microsoft.com/office/drawing/2014/main" id="{A318C302-8E2D-4CEF-8DC7-B6E89CC84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5367338"/>
            <a:ext cx="8750300" cy="1322387"/>
          </a:xfrm>
          <a:prstGeom prst="rect">
            <a:avLst/>
          </a:prstGeom>
          <a:noFill/>
          <a:ln w="9525">
            <a:solidFill>
              <a:srgbClr val="0070C0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1600" b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altLang="ru-RU" sz="160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информационно-методической помощи педагогам и родителям (законным представителям) в организации работы по </a:t>
            </a:r>
            <a:r>
              <a:rPr lang="ru-RU" altLang="ru-RU" sz="1600" b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профилактике аддиктивного поведения несовершеннолетних</a:t>
            </a:r>
            <a:r>
              <a:rPr lang="ru-RU" altLang="ru-RU" sz="160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в области </a:t>
            </a:r>
            <a:r>
              <a:rPr lang="ru-RU" altLang="ru-RU" sz="1600" b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профилактики ВИЧ/СПИДа</a:t>
            </a:r>
            <a:r>
              <a:rPr lang="ru-RU" altLang="ru-RU" sz="160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образовательной среде, формирования у обучающихся образовательных организаций </a:t>
            </a:r>
            <a:r>
              <a:rPr lang="ru-RU" altLang="ru-RU" sz="1600" b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ответственного отношения к своему здоровью</a:t>
            </a:r>
            <a:r>
              <a:rPr lang="ru-RU" altLang="ru-RU" sz="160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 психологического иммунитета к употреблению психоактивных веществ. 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Заголовок 1">
            <a:extLst>
              <a:ext uri="{FF2B5EF4-FFF2-40B4-BE49-F238E27FC236}">
                <a16:creationId xmlns:a16="http://schemas.microsoft.com/office/drawing/2014/main" id="{4A5C83ED-F2C9-4BB6-977E-BA6FF4C6D4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6079" y="421296"/>
            <a:ext cx="8229600" cy="777875"/>
          </a:xfrm>
        </p:spPr>
        <p:txBody>
          <a:bodyPr>
            <a:noAutofit/>
          </a:bodyPr>
          <a:lstStyle/>
          <a:p>
            <a:pPr eaLnBrk="1"/>
            <a:r>
              <a:rPr lang="ru-RU" sz="2400" b="1" spc="-5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</a:t>
            </a:r>
            <a:r>
              <a:rPr lang="ru-RU" sz="2400" b="1" spc="-19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межведомственного</a:t>
            </a:r>
            <a:r>
              <a:rPr lang="ru-RU" sz="2400" b="1" spc="-2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антинаркотической</a:t>
            </a:r>
            <a:r>
              <a:rPr lang="ru-RU" sz="2400" b="1" spc="-2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профилактической</a:t>
            </a:r>
            <a:r>
              <a:rPr lang="ru-RU" sz="2400" b="1" spc="-2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2400" b="1" spc="-3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spc="-21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</a:t>
            </a:r>
            <a:r>
              <a:rPr lang="ru-RU" sz="2400" b="1" spc="-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</a:t>
            </a:r>
            <a:r>
              <a:rPr lang="ru-RU" sz="2400" b="1" spc="-2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  <a:endParaRPr alt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095" name="Прямоугольник 10">
            <a:extLst>
              <a:ext uri="{FF2B5EF4-FFF2-40B4-BE49-F238E27FC236}">
                <a16:creationId xmlns:a16="http://schemas.microsoft.com/office/drawing/2014/main" id="{E0B7003F-82E3-40CE-83AA-5399620BC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137" y="3901837"/>
            <a:ext cx="3419835" cy="954107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Ctr="1">
            <a:spAutoFit/>
          </a:bodyPr>
          <a:lstStyle>
            <a:lvl1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>
              <a:spcBef>
                <a:spcPct val="0"/>
              </a:spcBef>
              <a:buSzTx/>
              <a:buFontTx/>
              <a:buNone/>
            </a:pPr>
            <a:r>
              <a:rPr lang="ru-RU" alt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Видеолекция</a:t>
            </a:r>
            <a:r>
              <a:rPr lang="ru-RU" alt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>
              <a:spcBef>
                <a:spcPct val="0"/>
              </a:spcBef>
              <a:buSzTx/>
              <a:buFontTx/>
              <a:buNone/>
            </a:pPr>
            <a:r>
              <a:rPr lang="ru-RU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400" b="1" spc="-4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ежведомственный</a:t>
            </a:r>
            <a:r>
              <a:rPr lang="ru-RU" sz="1400" b="1" spc="-22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spc="-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стандарт, Концепция</a:t>
            </a: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>
              <a:spcBef>
                <a:spcPct val="0"/>
              </a:spcBef>
              <a:buSzTx/>
              <a:buFontTx/>
              <a:buNone/>
            </a:pPr>
            <a:endParaRPr lang="ru-RU" alt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097" name="Прямоугольник 11">
            <a:extLst>
              <a:ext uri="{FF2B5EF4-FFF2-40B4-BE49-F238E27FC236}">
                <a16:creationId xmlns:a16="http://schemas.microsoft.com/office/drawing/2014/main" id="{6D620892-6CB2-4C3F-BE09-7BA4DE462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7509" y="3951895"/>
            <a:ext cx="4328225" cy="738664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Ctr="1">
            <a:spAutoFit/>
          </a:bodyPr>
          <a:lstStyle>
            <a:lvl1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>
              <a:spcBef>
                <a:spcPct val="0"/>
              </a:spcBef>
              <a:buSzTx/>
              <a:buFontTx/>
              <a:buNone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Совещания в ОО – до 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июня </a:t>
            </a: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2025г.</a:t>
            </a:r>
          </a:p>
          <a:p>
            <a:pPr algn="ctr" eaLnBrk="1">
              <a:spcBef>
                <a:spcPct val="0"/>
              </a:spcBef>
              <a:buSzTx/>
              <a:buFontTx/>
              <a:buNone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изменений в локальные акты, документы ОО - до 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сентября </a:t>
            </a: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4EC1EB36-5682-4F85-B321-6C1108E72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27" y="2314536"/>
            <a:ext cx="1234538" cy="114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BB414CD-0533-4B21-A979-F99D6B796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7467" y="6306226"/>
            <a:ext cx="4752528" cy="307777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Ctr="1">
            <a:spAutoFit/>
          </a:bodyPr>
          <a:lstStyle>
            <a:lvl1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ctr" eaLnBrk="1">
              <a:spcBef>
                <a:spcPct val="0"/>
              </a:spcBef>
              <a:buSzTx/>
              <a:buFontTx/>
              <a:buNone/>
            </a:pPr>
            <a:r>
              <a:rPr lang="ru-RU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Сводный отчет в </a:t>
            </a: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ГКУ «ЦПРК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</a:t>
            </a: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июня 2025г</a:t>
            </a: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" name="Рисунок 1" descr="I:\Общая папка\Логотип.jpg">
            <a:extLst>
              <a:ext uri="{FF2B5EF4-FFF2-40B4-BE49-F238E27FC236}">
                <a16:creationId xmlns:a16="http://schemas.microsoft.com/office/drawing/2014/main" id="{84373888-A95F-45B5-9B6F-0C9226547E86}"/>
              </a:ext>
            </a:extLst>
          </p:cNvPr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7780" y="5335640"/>
            <a:ext cx="936104" cy="85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object 11">
            <a:extLst>
              <a:ext uri="{FF2B5EF4-FFF2-40B4-BE49-F238E27FC236}">
                <a16:creationId xmlns:a16="http://schemas.microsoft.com/office/drawing/2014/main" id="{8A9BFEFA-68A0-4E46-9E26-E3D47F08B54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2262" y="5420333"/>
            <a:ext cx="642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Отзыв клиента">
            <a:extLst>
              <a:ext uri="{FF2B5EF4-FFF2-40B4-BE49-F238E27FC236}">
                <a16:creationId xmlns:a16="http://schemas.microsoft.com/office/drawing/2014/main" id="{D7085C19-F09C-46D9-B364-60836E12C2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49401" y="2515281"/>
            <a:ext cx="1209175" cy="1209175"/>
          </a:xfrm>
          <a:prstGeom prst="rect">
            <a:avLst/>
          </a:prstGeom>
        </p:spPr>
      </p:pic>
      <p:pic>
        <p:nvPicPr>
          <p:cNvPr id="19" name="Рисунок 1" descr="I:\Общая папка\Логотип.jpg">
            <a:extLst>
              <a:ext uri="{FF2B5EF4-FFF2-40B4-BE49-F238E27FC236}">
                <a16:creationId xmlns:a16="http://schemas.microsoft.com/office/drawing/2014/main" id="{6A18C178-C68F-46D7-85E3-2165B6DD236B}"/>
              </a:ext>
            </a:extLst>
          </p:cNvPr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9245" y="2804785"/>
            <a:ext cx="836311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object 11">
            <a:extLst>
              <a:ext uri="{FF2B5EF4-FFF2-40B4-BE49-F238E27FC236}">
                <a16:creationId xmlns:a16="http://schemas.microsoft.com/office/drawing/2014/main" id="{94E392B8-B476-4E52-B781-4F133754E7F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53226" y="2657698"/>
            <a:ext cx="870603" cy="92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онтрольный список (справа налево)">
            <a:extLst>
              <a:ext uri="{FF2B5EF4-FFF2-40B4-BE49-F238E27FC236}">
                <a16:creationId xmlns:a16="http://schemas.microsoft.com/office/drawing/2014/main" id="{F76EA95E-32F4-4C46-B3E5-27BFC1D80B5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80915" y="2400451"/>
            <a:ext cx="1234537" cy="1143729"/>
          </a:xfrm>
          <a:prstGeom prst="rect">
            <a:avLst/>
          </a:prstGeom>
        </p:spPr>
      </p:pic>
      <p:pic>
        <p:nvPicPr>
          <p:cNvPr id="23" name="object 6">
            <a:extLst>
              <a:ext uri="{FF2B5EF4-FFF2-40B4-BE49-F238E27FC236}">
                <a16:creationId xmlns:a16="http://schemas.microsoft.com/office/drawing/2014/main" id="{2EE3DE38-DFED-4DC0-99D6-75DA33EA749C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71" y="2397802"/>
            <a:ext cx="1024783" cy="1132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object 6">
            <a:extLst>
              <a:ext uri="{FF2B5EF4-FFF2-40B4-BE49-F238E27FC236}">
                <a16:creationId xmlns:a16="http://schemas.microsoft.com/office/drawing/2014/main" id="{7DF8C168-2FFC-4638-B27E-9C4873BA96B2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189" y="5137155"/>
            <a:ext cx="1024783" cy="1132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BACDC41E-89BA-4998-9425-3580080947F7}"/>
              </a:ext>
            </a:extLst>
          </p:cNvPr>
          <p:cNvCxnSpPr>
            <a:cxnSpLocks/>
          </p:cNvCxnSpPr>
          <p:nvPr/>
        </p:nvCxnSpPr>
        <p:spPr>
          <a:xfrm>
            <a:off x="4032262" y="1988840"/>
            <a:ext cx="0" cy="272100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A72BE384-5DDA-425B-80B6-32A9B91D92C7}"/>
              </a:ext>
            </a:extLst>
          </p:cNvPr>
          <p:cNvCxnSpPr>
            <a:cxnSpLocks/>
          </p:cNvCxnSpPr>
          <p:nvPr/>
        </p:nvCxnSpPr>
        <p:spPr>
          <a:xfrm flipH="1" flipV="1">
            <a:off x="299245" y="5127598"/>
            <a:ext cx="8556489" cy="955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 txBox="1">
            <a:spLocks noGrp="1"/>
          </p:cNvSpPr>
          <p:nvPr>
            <p:ph type="subTitle" idx="1"/>
          </p:nvPr>
        </p:nvSpPr>
        <p:spPr>
          <a:xfrm>
            <a:off x="6712537" y="4326329"/>
            <a:ext cx="2111092" cy="500063"/>
          </a:xfrm>
        </p:spPr>
        <p:txBody>
          <a:bodyPr anchorCtr="0">
            <a:normAutofit/>
          </a:bodyPr>
          <a:lstStyle/>
          <a:p>
            <a:pPr algn="just" eaLnBrk="1" hangingPunct="1">
              <a:spcBef>
                <a:spcPts val="500"/>
              </a:spcBef>
            </a:pPr>
            <a:r>
              <a:rPr altLang="ru-RU" sz="1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тел</a:t>
            </a:r>
            <a:r>
              <a:rPr alt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(3952</a:t>
            </a:r>
            <a:r>
              <a:rPr lang="en-US" alt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alt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47-82-74</a:t>
            </a:r>
          </a:p>
        </p:txBody>
      </p:sp>
      <p:sp>
        <p:nvSpPr>
          <p:cNvPr id="4" name="Заголовок 1"/>
          <p:cNvSpPr txBox="1"/>
          <p:nvPr/>
        </p:nvSpPr>
        <p:spPr>
          <a:xfrm>
            <a:off x="1357313" y="0"/>
            <a:ext cx="6858000" cy="1398588"/>
          </a:xfrm>
          <a:prstGeom prst="rect">
            <a:avLst/>
          </a:prstGeom>
          <a:noFill/>
          <a:ln>
            <a:noFill/>
          </a:ln>
        </p:spPr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kern="0" dirty="0">
                <a:solidFill>
                  <a:srgbClr val="7030A0"/>
                </a:solidFill>
                <a:latin typeface="Times New Roman" pitchFamily="18"/>
                <a:cs typeface="Times New Roman" pitchFamily="18"/>
              </a:rPr>
              <a:t/>
            </a:r>
            <a:br>
              <a:rPr lang="ru-RU" sz="1600" b="1" kern="0" dirty="0">
                <a:solidFill>
                  <a:srgbClr val="7030A0"/>
                </a:solidFill>
                <a:latin typeface="Times New Roman" pitchFamily="18"/>
                <a:cs typeface="Times New Roman" pitchFamily="18"/>
              </a:rPr>
            </a:br>
            <a:r>
              <a:rPr lang="ru-RU" sz="1600" b="1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Министерство образования Иркутской области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ГКУ «Центр профилактики, реабилитации и коррекции»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5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kern="0" dirty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/>
            </a:r>
            <a:br>
              <a:rPr lang="ru-RU" sz="1600" b="1" kern="0" dirty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</a:br>
            <a:endParaRPr lang="ru-RU" sz="1600" kern="0" dirty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41988" name="AutoShape 2" descr="https://stroitelstvo-86.ru/wp-content/uploads/2020/03/32552.jpg"/>
          <p:cNvSpPr>
            <a:spLocks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1989" name="AutoShape 4" descr="https://stroitelstvo-86.ru/wp-content/uploads/2020/03/32552.jpg"/>
          <p:cNvSpPr>
            <a:spLocks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Скругленный прямоугольник 11"/>
          <p:cNvSpPr/>
          <p:nvPr/>
        </p:nvSpPr>
        <p:spPr>
          <a:xfrm>
            <a:off x="1474557" y="2480383"/>
            <a:ext cx="6002337" cy="43094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НАШИ КОНТАКТЫ</a:t>
            </a:r>
          </a:p>
        </p:txBody>
      </p:sp>
      <p:pic>
        <p:nvPicPr>
          <p:cNvPr id="41993" name="object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903" y="3322590"/>
            <a:ext cx="642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object 1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0297" y="4184961"/>
            <a:ext cx="714375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5" name="object 1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870" y="3919538"/>
            <a:ext cx="1057275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6" name="Rectangle 4"/>
          <p:cNvSpPr txBox="1">
            <a:spLocks noChangeArrowheads="1"/>
          </p:cNvSpPr>
          <p:nvPr/>
        </p:nvSpPr>
        <p:spPr bwMode="auto">
          <a:xfrm>
            <a:off x="1564874" y="3653566"/>
            <a:ext cx="6553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500"/>
              </a:spcBef>
            </a:pPr>
            <a:r>
              <a:rPr lang="ru-RU" altLang="ru-RU" sz="1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664013, г. Иркутск, ул. </a:t>
            </a:r>
            <a:r>
              <a:rPr lang="ru-RU" altLang="ru-RU" sz="19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П.Красильникова</a:t>
            </a:r>
            <a:r>
              <a:rPr lang="ru-RU" altLang="ru-RU" sz="1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54А</a:t>
            </a:r>
          </a:p>
        </p:txBody>
      </p:sp>
      <p:sp>
        <p:nvSpPr>
          <p:cNvPr id="41997" name="Rectangle 4"/>
          <p:cNvSpPr txBox="1">
            <a:spLocks noChangeArrowheads="1"/>
          </p:cNvSpPr>
          <p:nvPr/>
        </p:nvSpPr>
        <p:spPr bwMode="auto">
          <a:xfrm>
            <a:off x="1614489" y="4137977"/>
            <a:ext cx="3965624" cy="75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spcBef>
                <a:spcPts val="500"/>
              </a:spcBef>
            </a:pPr>
            <a:r>
              <a:rPr lang="en-US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cpnn@bk.ru</a:t>
            </a:r>
          </a:p>
          <a:p>
            <a:pPr algn="just" eaLnBrk="1" hangingPunct="1">
              <a:spcBef>
                <a:spcPts val="500"/>
              </a:spcBef>
            </a:pP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Сайт центра:</a:t>
            </a:r>
            <a:r>
              <a:rPr lang="en-US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>
                <a:solidFill>
                  <a:srgbClr val="5562D9"/>
                </a:solidFill>
                <a:latin typeface="Times New Roman" pitchFamily="18" charset="0"/>
                <a:cs typeface="Times New Roman" pitchFamily="18" charset="0"/>
              </a:rPr>
              <a:t>цпрк.образование38.рф  </a:t>
            </a:r>
          </a:p>
        </p:txBody>
      </p:sp>
      <p:sp>
        <p:nvSpPr>
          <p:cNvPr id="41998" name="Rectangle 4"/>
          <p:cNvSpPr txBox="1">
            <a:spLocks noChangeArrowheads="1"/>
          </p:cNvSpPr>
          <p:nvPr/>
        </p:nvSpPr>
        <p:spPr bwMode="auto">
          <a:xfrm>
            <a:off x="1741086" y="5365233"/>
            <a:ext cx="63769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lnSpc>
                <a:spcPct val="80000"/>
              </a:lnSpc>
              <a:spcBef>
                <a:spcPts val="400"/>
              </a:spcBef>
            </a:pP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altLang="ru-RU" b="1" dirty="0">
                <a:solidFill>
                  <a:srgbClr val="2C2D2E"/>
                </a:solidFill>
              </a:rPr>
              <a:t> </a:t>
            </a:r>
            <a:r>
              <a:rPr lang="en-US" altLang="ru-RU" b="1" dirty="0">
                <a:latin typeface="Times New Roman" pitchFamily="18" charset="0"/>
                <a:cs typeface="Times New Roman" pitchFamily="18" charset="0"/>
                <a:hlinkClick r:id="rId7"/>
              </a:rPr>
              <a:t>http://vk.com/public77316748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группа ГКУ «ЦПРК»</a:t>
            </a:r>
            <a:r>
              <a:rPr lang="en-US" altLang="ru-RU" dirty="0">
                <a:solidFill>
                  <a:srgbClr val="2C2D2E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alt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100"/>
              </a:spcBef>
            </a:pPr>
            <a:endParaRPr lang="ru-RU" altLang="ru-RU" sz="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9" name="AutoShape 8" descr="https://portal.iv-edu.ru/dep/mouopalex/mkoudodpalexcvr/commondocs/%D0%BA%D0%B0%D1%80%D1%82%D0%B8%D0%BD%D0%BA%D0%B8/%D0%B4%D0%BB%D1%8F%20%D0%BE%D1%84%D0%BE%D1%80%D0%BC%D0%BB%D0%B5%D0%BD%D0%B8%D1%8F/%D0%B2%D0%BA.png"/>
          <p:cNvSpPr>
            <a:spLocks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2000" name="AutoShape 10" descr="https://portal.iv-edu.ru/dep/mouopalex/mkoudodpalexcvr/commondocs/%D0%BA%D0%B0%D1%80%D1%82%D0%B8%D0%BD%D0%BA%D0%B8/%D0%B4%D0%BB%D1%8F%20%D0%BE%D1%84%D0%BE%D1%80%D0%BC%D0%BB%D0%B5%D0%BD%D0%B8%D1%8F/%D0%B2%D0%BA.png"/>
          <p:cNvSpPr>
            <a:spLocks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2001" name="Rectangle 4"/>
          <p:cNvSpPr txBox="1">
            <a:spLocks noChangeArrowheads="1"/>
          </p:cNvSpPr>
          <p:nvPr/>
        </p:nvSpPr>
        <p:spPr bwMode="auto">
          <a:xfrm>
            <a:off x="1529145" y="5997928"/>
            <a:ext cx="6254651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/>
          <a:lstStyle/>
          <a:p>
            <a:pPr algn="ctr" eaLnBrk="1" hangingPunct="1">
              <a:lnSpc>
                <a:spcPct val="80000"/>
              </a:lnSpc>
              <a:spcBef>
                <a:spcPts val="300"/>
              </a:spcBef>
            </a:pPr>
            <a:endParaRPr lang="ru-RU" altLang="ru-RU" sz="1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600"/>
              </a:spcBef>
            </a:pPr>
            <a:r>
              <a:rPr lang="ru-RU" altLang="ru-RU" sz="2400" i="1" dirty="0">
                <a:solidFill>
                  <a:srgbClr val="8037B7"/>
                </a:solidFill>
                <a:latin typeface="Times New Roman" pitchFamily="18" charset="0"/>
                <a:cs typeface="Times New Roman" pitchFamily="18" charset="0"/>
              </a:rPr>
              <a:t>ПРИГЛАШАЕМ К СОТРУДНИЧЕСТВУ!</a:t>
            </a:r>
          </a:p>
        </p:txBody>
      </p:sp>
      <p:sp>
        <p:nvSpPr>
          <p:cNvPr id="42002" name="AutoShape 14" descr="https://www.repxpert.ru/medias/2000px-VK.com-logo.svg.png?context=bWFzdGVyfGltYWdlc3w0MjM0MnxpbWFnZS9wbmd8aW1hZ2VzL2hhYi9oNDMvODkxMjYzOTAzMzM3NC5wbmd8OGUxZWY3NzVjNzM5NWY3ODllZDgyYzJkNWQzZWM0ZDE2YTYxNGMyMjdkYjY2ZTFiZjQ4MzcwNDRjYWM5MzVhZg"/>
          <p:cNvSpPr>
            <a:spLocks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42004" name="Picture 9" descr="AAUvwnigLavwOTzfz40TM0utDGdQhfifWFpkVzphCV9m=s900-c-k-c0x00ffffff-no-rj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4355" y="222747"/>
            <a:ext cx="888033" cy="888919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42005" name="Рисунок 1" descr="I:\Общая папка\Логотип.jpg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55536" y="171240"/>
            <a:ext cx="92868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6" name="Picture 27"/>
          <p:cNvPicPr>
            <a:picLocks noChangeAspect="1" noChangeArrowheads="1"/>
          </p:cNvPicPr>
          <p:nvPr/>
        </p:nvPicPr>
        <p:blipFill>
          <a:blip r:embed="rId10" cstate="print"/>
          <a:srcRect b="18990"/>
          <a:stretch>
            <a:fillRect/>
          </a:stretch>
        </p:blipFill>
        <p:spPr bwMode="auto">
          <a:xfrm>
            <a:off x="488285" y="5730215"/>
            <a:ext cx="128111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7" name="Picture 2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8285" y="5069815"/>
            <a:ext cx="1233488" cy="762965"/>
          </a:xfrm>
          <a:prstGeom prst="rect">
            <a:avLst/>
          </a:prstGeom>
          <a:gradFill>
            <a:gsLst>
              <a:gs pos="57000">
                <a:srgbClr val="A3C4FF">
                  <a:alpha val="17000"/>
                </a:srgbClr>
              </a:gs>
              <a:gs pos="100000">
                <a:srgbClr val="BFD5FF"/>
              </a:gs>
            </a:gsLst>
            <a:lin ang="16200000" scaled="0"/>
          </a:gradFill>
        </p:spPr>
      </p:pic>
      <p:sp>
        <p:nvSpPr>
          <p:cNvPr id="22" name="Содержимое 1">
            <a:extLst>
              <a:ext uri="{FF2B5EF4-FFF2-40B4-BE49-F238E27FC236}">
                <a16:creationId xmlns:a16="http://schemas.microsoft.com/office/drawing/2014/main" id="{1A354C36-32B8-4654-B319-50FD382E7D7C}"/>
              </a:ext>
            </a:extLst>
          </p:cNvPr>
          <p:cNvSpPr txBox="1">
            <a:spLocks/>
          </p:cNvSpPr>
          <p:nvPr/>
        </p:nvSpPr>
        <p:spPr>
          <a:xfrm>
            <a:off x="1546892" y="1517018"/>
            <a:ext cx="6408644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22080365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5862" y="71078"/>
            <a:ext cx="8873088" cy="791466"/>
          </a:xfrm>
          <a:prstGeom prst="rect">
            <a:avLst/>
          </a:prstGeom>
        </p:spPr>
        <p:txBody>
          <a:bodyPr vert="horz" wrap="square" lIns="0" tIns="52292" rIns="0" bIns="0" rtlCol="0" anchor="ctr">
            <a:spAutoFit/>
          </a:bodyPr>
          <a:lstStyle/>
          <a:p>
            <a:pPr marL="39529">
              <a:spcBef>
                <a:spcPts val="75"/>
              </a:spcBef>
            </a:pPr>
            <a:r>
              <a:rPr lang="ru-RU" sz="2400" b="1" spc="-23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2400" b="1" spc="-23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ежве</a:t>
            </a:r>
            <a:r>
              <a:rPr lang="ru-RU" sz="2400" b="1" spc="-23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2400" b="1" spc="-23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омственн</a:t>
            </a:r>
            <a:r>
              <a:rPr lang="ru-RU" sz="2400" b="1" spc="-23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ый</a:t>
            </a:r>
            <a:r>
              <a:rPr sz="2400" b="1" spc="-169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8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</a:t>
            </a:r>
            <a:endParaRPr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529"/>
            <a:r>
              <a:rPr sz="2400" b="1" spc="-8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антинаркотической</a:t>
            </a:r>
            <a:r>
              <a:rPr sz="2400" b="1" spc="-12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26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профилактической</a:t>
            </a:r>
            <a:r>
              <a:rPr sz="2400" b="1" spc="-139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8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D6670568-9A76-41B9-AB56-5924887D1074}"/>
              </a:ext>
            </a:extLst>
          </p:cNvPr>
          <p:cNvSpPr/>
          <p:nvPr/>
        </p:nvSpPr>
        <p:spPr>
          <a:xfrm>
            <a:off x="95862" y="1196752"/>
            <a:ext cx="1883850" cy="60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567FC8-F983-4D03-9ACE-CE863FAF5026}"/>
              </a:ext>
            </a:extLst>
          </p:cNvPr>
          <p:cNvSpPr txBox="1"/>
          <p:nvPr/>
        </p:nvSpPr>
        <p:spPr>
          <a:xfrm>
            <a:off x="2123728" y="1196752"/>
            <a:ext cx="6637653" cy="2031325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единого профилактического пространства, включающего мероприятия для всех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профилактируемых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лиц, которые направлены: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снижение факторов риска вовлечения в наркотизацию;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защитных факторов, способствующих сохранению и укреплению психического, физического и социального благополучия широких слоев населения.</a:t>
            </a:r>
          </a:p>
        </p:txBody>
      </p:sp>
      <p:pic>
        <p:nvPicPr>
          <p:cNvPr id="16" name="Рисунок 15" descr="Лампочка и шестеренка">
            <a:extLst>
              <a:ext uri="{FF2B5EF4-FFF2-40B4-BE49-F238E27FC236}">
                <a16:creationId xmlns:a16="http://schemas.microsoft.com/office/drawing/2014/main" id="{97CD1537-EC54-4D59-AB9D-5C865EA99B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19436" y="3288892"/>
            <a:ext cx="716789" cy="71678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4E01396-3B13-47BE-AC91-64E10D70F4A6}"/>
              </a:ext>
            </a:extLst>
          </p:cNvPr>
          <p:cNvSpPr txBox="1"/>
          <p:nvPr/>
        </p:nvSpPr>
        <p:spPr>
          <a:xfrm>
            <a:off x="95862" y="4066496"/>
            <a:ext cx="8763939" cy="2585323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сформированная приверженность к ведению здорового образа жизни…;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сформированное умение эффективно применять правовые знания в сфере незаконного оборота НС и ПВ;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преодоление заблуждений о нормах и об ожиданиях, связанных со злоупотреблением НС и ПВ;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сформированная способность анализировать последствия своего поведения;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семейных связей, привязанности между родителями и детьми;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активизация роли родителей в жизни детей, участие в их воспитании и образовании и др.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0833860D-A4D6-453D-A7B9-25E96ADF46AA}"/>
              </a:ext>
            </a:extLst>
          </p:cNvPr>
          <p:cNvSpPr/>
          <p:nvPr/>
        </p:nvSpPr>
        <p:spPr>
          <a:xfrm>
            <a:off x="95862" y="3342610"/>
            <a:ext cx="3612042" cy="5724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</a:p>
        </p:txBody>
      </p:sp>
      <p:pic>
        <p:nvPicPr>
          <p:cNvPr id="20" name="Рисунок 19" descr="Попасть в яблочко">
            <a:extLst>
              <a:ext uri="{FF2B5EF4-FFF2-40B4-BE49-F238E27FC236}">
                <a16:creationId xmlns:a16="http://schemas.microsoft.com/office/drawing/2014/main" id="{C89DAE2C-2A9F-4D13-A4FF-CC377C2751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544" y="1957791"/>
            <a:ext cx="1093037" cy="109303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BEDA61-359E-4CCA-9D30-8E537ACCC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568" y="-21978"/>
            <a:ext cx="8958696" cy="82524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Межведомственный стандарт антинаркотической профилактической деятельности 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EAA2123-25EC-402A-ABD1-C398BBF20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B876-BB65-4F25-B897-0BE125FDBFC6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C5871A4-442C-4939-A4DD-4ABF06A1D38F}"/>
              </a:ext>
            </a:extLst>
          </p:cNvPr>
          <p:cNvSpPr/>
          <p:nvPr/>
        </p:nvSpPr>
        <p:spPr>
          <a:xfrm>
            <a:off x="287524" y="682648"/>
            <a:ext cx="1883850" cy="60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650288-1472-40F7-B787-2CDAC5376E7D}"/>
              </a:ext>
            </a:extLst>
          </p:cNvPr>
          <p:cNvSpPr txBox="1"/>
          <p:nvPr/>
        </p:nvSpPr>
        <p:spPr>
          <a:xfrm>
            <a:off x="287524" y="1360050"/>
            <a:ext cx="8568952" cy="5262979"/>
          </a:xfrm>
          <a:prstGeom prst="rect">
            <a:avLst/>
          </a:prstGeom>
          <a:noFill/>
          <a:ln>
            <a:solidFill>
              <a:srgbClr val="0070C0"/>
            </a:solidFill>
            <a:prstDash val="dash"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уровень правовой грамотности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путем информирования о правовых последствиях употребления НС и ПВ без назначения врача, а также участия в их незаконном обороте;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усилить социально позитивные мотивации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развитии индивида или группы лиц, ориентировать их на здоровый образ жизни;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направить усилия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повышение уровня общей жизнестойкости личности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позволяющей выбирать эффективные стратегии поведения при столкновении с жизненными трудностями, включая стратегии выбора обращения за психологической, медицинской помощью;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осознанное негативное отношение к незаконному потреблению и обороту НС и ПВ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установки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отказ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их пробы 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незаконном обороте;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выдвигать убедительные аргументы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 незаконного потребления и оборота НС и ПВ в реальных жизненных ситуациях;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стимулировать вовлечение в деятельность волонтерского антинаркотического движения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общественных антинаркотических объединений и организаций, занимающихся профилактикой наркомании;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 выявлять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детерминанты, способствующие распространению НС и ПВ;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 реализовывать мероприятия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направленные на антинаркотическую пропаганду и рекламу;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организовывать и проводить профилактические мероприятия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группой повышенного риска немедицинского потребления НС и ПВ;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укреплять здоровье населения,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условия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формирования у граждан мотивации к ведению здорового образа жизни;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систему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раннего выявления незаконных потребителей НС и ПВ, в частности посредством ежегодной диспансеризации;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оказывать всестороннюю поддержку в реабилитации наркозависимых лиц.</a:t>
            </a:r>
          </a:p>
        </p:txBody>
      </p:sp>
      <p:pic>
        <p:nvPicPr>
          <p:cNvPr id="10" name="Рисунок 9" descr="Мозговой штурм группы">
            <a:extLst>
              <a:ext uri="{FF2B5EF4-FFF2-40B4-BE49-F238E27FC236}">
                <a16:creationId xmlns:a16="http://schemas.microsoft.com/office/drawing/2014/main" id="{6A5C6475-A292-45CD-A78B-756EF22BF1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20794" y="4104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660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6A4CA38-8EAA-404F-A137-F871EEE80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B876-BB65-4F25-B897-0BE125FDBFC6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EA2291A-F289-4850-A5E9-29AD21E317E3}"/>
              </a:ext>
            </a:extLst>
          </p:cNvPr>
          <p:cNvSpPr txBox="1">
            <a:spLocks/>
          </p:cNvSpPr>
          <p:nvPr/>
        </p:nvSpPr>
        <p:spPr>
          <a:xfrm>
            <a:off x="-9568" y="-21978"/>
            <a:ext cx="8958696" cy="825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Межведомственный стандарт антинаркотической профилактической деятельности 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C14F114-6C00-4827-874D-69E877C8474A}"/>
              </a:ext>
            </a:extLst>
          </p:cNvPr>
          <p:cNvSpPr/>
          <p:nvPr/>
        </p:nvSpPr>
        <p:spPr>
          <a:xfrm>
            <a:off x="376197" y="925494"/>
            <a:ext cx="8187165" cy="8252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905" algn="ctr">
              <a:spcBef>
                <a:spcPts val="75"/>
              </a:spcBef>
            </a:pPr>
            <a:endParaRPr lang="ru-RU" sz="2000" b="1" spc="-26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" algn="ctr">
              <a:spcBef>
                <a:spcPts val="75"/>
              </a:spcBef>
            </a:pPr>
            <a:r>
              <a:rPr lang="ru-RU" sz="2400" b="1" spc="-26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</a:t>
            </a:r>
            <a:r>
              <a:rPr lang="ru-RU" sz="2400" b="1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8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400" b="1" spc="-26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профилактического</a:t>
            </a:r>
            <a:r>
              <a:rPr lang="ru-RU" sz="2400" b="1" spc="-86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8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ADBE1A-8177-4EEF-99A6-5E9BD0B41F49}"/>
              </a:ext>
            </a:extLst>
          </p:cNvPr>
          <p:cNvSpPr txBox="1"/>
          <p:nvPr/>
        </p:nvSpPr>
        <p:spPr>
          <a:xfrm>
            <a:off x="499636" y="1781572"/>
            <a:ext cx="8187164" cy="30418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68580">
              <a:spcBef>
                <a:spcPts val="240"/>
              </a:spcBef>
              <a:tabLst>
                <a:tab pos="1016318" algn="l"/>
              </a:tabLs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«А»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лица в возрасте 7–11 лет; </a:t>
            </a:r>
          </a:p>
          <a:p>
            <a:pPr marL="68580">
              <a:spcBef>
                <a:spcPts val="240"/>
              </a:spcBef>
              <a:tabLst>
                <a:tab pos="1016318" algn="l"/>
              </a:tabLs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«Б»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лица в возрасте 12–16 лет; </a:t>
            </a:r>
          </a:p>
          <a:p>
            <a:pPr marL="68580">
              <a:spcBef>
                <a:spcPts val="240"/>
              </a:spcBef>
              <a:tabLst>
                <a:tab pos="1016318" algn="l"/>
              </a:tabLs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«В»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лица в возрасте 17–21 года / учебные коллективы (обучающиеся старших классов в возрасте 17–18 лет, обучающиеся СПО и ВУЗ, курсанты); </a:t>
            </a:r>
          </a:p>
          <a:p>
            <a:pPr marL="68580">
              <a:spcBef>
                <a:spcPts val="240"/>
              </a:spcBef>
              <a:tabLst>
                <a:tab pos="1016318" algn="l"/>
              </a:tabLs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«Г»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военнослужащие по призыву;</a:t>
            </a:r>
          </a:p>
          <a:p>
            <a:pPr marL="68580">
              <a:spcBef>
                <a:spcPts val="240"/>
              </a:spcBef>
              <a:tabLst>
                <a:tab pos="1016318" algn="l"/>
              </a:tabLs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«Д»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военнослужащие, в т.ч. проходящие военную службу по контракту;</a:t>
            </a:r>
          </a:p>
          <a:p>
            <a:pPr marL="68580">
              <a:spcBef>
                <a:spcPts val="240"/>
              </a:spcBef>
              <a:tabLst>
                <a:tab pos="1016318" algn="l"/>
              </a:tabLs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«Е» – трудящиеся; </a:t>
            </a:r>
          </a:p>
          <a:p>
            <a:pPr marL="68580">
              <a:spcBef>
                <a:spcPts val="240"/>
              </a:spcBef>
              <a:tabLst>
                <a:tab pos="1016318" algn="l"/>
              </a:tabLs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«Ж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– родители / законные представители детей; </a:t>
            </a:r>
          </a:p>
          <a:p>
            <a:pPr marL="68580">
              <a:spcBef>
                <a:spcPts val="240"/>
              </a:spcBef>
              <a:tabLst>
                <a:tab pos="1016318" algn="l"/>
              </a:tabLs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– лица, находящиеся в местах ограничения / или лишения свободы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9FA3BD-9895-444F-B74A-06E1425521DC}"/>
              </a:ext>
            </a:extLst>
          </p:cNvPr>
          <p:cNvSpPr txBox="1"/>
          <p:nvPr/>
        </p:nvSpPr>
        <p:spPr>
          <a:xfrm>
            <a:off x="1131919" y="5048332"/>
            <a:ext cx="7561225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каждой категории объектов профилактики сформулированы: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диагностический блок (по уровням профилактики);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основные задачи профилактического воздействия;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рекомендации по профилактической работе;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ожидаемые результаты профилактического воздействия.</a:t>
            </a:r>
          </a:p>
        </p:txBody>
      </p:sp>
      <p:pic>
        <p:nvPicPr>
          <p:cNvPr id="12" name="object 4">
            <a:extLst>
              <a:ext uri="{FF2B5EF4-FFF2-40B4-BE49-F238E27FC236}">
                <a16:creationId xmlns:a16="http://schemas.microsoft.com/office/drawing/2014/main" id="{3FBB4B31-A10C-4DAB-AE65-ED31DD43FD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29" y="5327579"/>
            <a:ext cx="710813" cy="94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 descr="Целевая аудитория">
            <a:extLst>
              <a:ext uri="{FF2B5EF4-FFF2-40B4-BE49-F238E27FC236}">
                <a16:creationId xmlns:a16="http://schemas.microsoft.com/office/drawing/2014/main" id="{14788D59-6F07-4D1C-A240-FCF240D61B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52320" y="3573016"/>
            <a:ext cx="986408" cy="98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33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93C5365-A2C4-45ED-9F8E-98B04F79A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B876-BB65-4F25-B897-0BE125FDBFC6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8A0306-567D-4212-B62D-B44480FD34B6}"/>
              </a:ext>
            </a:extLst>
          </p:cNvPr>
          <p:cNvSpPr txBox="1"/>
          <p:nvPr/>
        </p:nvSpPr>
        <p:spPr>
          <a:xfrm>
            <a:off x="248954" y="1594731"/>
            <a:ext cx="8198355" cy="4801314"/>
          </a:xfrm>
          <a:prstGeom prst="rect">
            <a:avLst/>
          </a:prstGeom>
          <a:noFill/>
          <a:ln>
            <a:solidFill>
              <a:srgbClr val="0070C0"/>
            </a:solidFill>
            <a:prstDash val="dash"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военно-медицинские учреждения (организации);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подразделений Минобороны России; курсовые офицеры;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 по делам несовершеннолетних и защите их прав;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и некоммерческие организации;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доп. образования и их педагогические коллективы;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внутренних дел;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по делам молодежи;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управления здравоохранением;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и организации социальной защиты населения;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бразовательные организации и их педагогические коллективы;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(законные представители);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и учреждения уголовно-исполнительной системы,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лечебно-исправительные учреждения наркологического профиля Федерации,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 религиозные объединения;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едеральные органы гос.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ласти, исполнительные органы субъектов РФ, органы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самоуправления, осуществляющие управление в сфере образования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E2B208A-33E7-4C58-826D-122FCB66B8DA}"/>
              </a:ext>
            </a:extLst>
          </p:cNvPr>
          <p:cNvSpPr txBox="1">
            <a:spLocks/>
          </p:cNvSpPr>
          <p:nvPr/>
        </p:nvSpPr>
        <p:spPr>
          <a:xfrm>
            <a:off x="-9568" y="-21978"/>
            <a:ext cx="8958696" cy="825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Межведомственный стандарт антинаркотической профилактической деятельности 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8581E317-D628-4429-9D4E-360EFDA7BE2C}"/>
              </a:ext>
            </a:extLst>
          </p:cNvPr>
          <p:cNvSpPr/>
          <p:nvPr/>
        </p:nvSpPr>
        <p:spPr>
          <a:xfrm>
            <a:off x="275769" y="814169"/>
            <a:ext cx="6974219" cy="562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профилактического воздействия</a:t>
            </a:r>
          </a:p>
        </p:txBody>
      </p:sp>
      <p:pic>
        <p:nvPicPr>
          <p:cNvPr id="10" name="Рисунок 9" descr="Подключения">
            <a:extLst>
              <a:ext uri="{FF2B5EF4-FFF2-40B4-BE49-F238E27FC236}">
                <a16:creationId xmlns:a16="http://schemas.microsoft.com/office/drawing/2014/main" id="{B4614157-5044-49FF-B06C-D11CFC7F14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14103" y="303929"/>
            <a:ext cx="1435025" cy="1435025"/>
          </a:xfrm>
          <a:prstGeom prst="rect">
            <a:avLst/>
          </a:prstGeom>
        </p:spPr>
      </p:pic>
      <p:pic>
        <p:nvPicPr>
          <p:cNvPr id="11" name="Рисунок 10" descr="Рукопожатие">
            <a:extLst>
              <a:ext uri="{FF2B5EF4-FFF2-40B4-BE49-F238E27FC236}">
                <a16:creationId xmlns:a16="http://schemas.microsoft.com/office/drawing/2014/main" id="{3F87B89C-DDDD-4EBB-AC85-5EFFCBD754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45491" y="5955142"/>
            <a:ext cx="1003637" cy="100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76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32CB98-6C93-4728-BADC-A58E703E4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738"/>
            <a:ext cx="8229600" cy="556171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Межведомственный стандарт антинаркотической профилактической деятельности 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B1DAD40-9856-4DF2-954D-FFDD7C65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B876-BB65-4F25-B897-0BE125FDBFC6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CF10756-64D1-488C-BAC3-4B4B338FD4A4}"/>
              </a:ext>
            </a:extLst>
          </p:cNvPr>
          <p:cNvSpPr/>
          <p:nvPr/>
        </p:nvSpPr>
        <p:spPr>
          <a:xfrm>
            <a:off x="1763688" y="880851"/>
            <a:ext cx="5328592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Ограничения и запреты</a:t>
            </a:r>
          </a:p>
        </p:txBody>
      </p:sp>
      <p:pic>
        <p:nvPicPr>
          <p:cNvPr id="5" name="Рисунок 4" descr="Предупреждение">
            <a:extLst>
              <a:ext uri="{FF2B5EF4-FFF2-40B4-BE49-F238E27FC236}">
                <a16:creationId xmlns:a16="http://schemas.microsoft.com/office/drawing/2014/main" id="{16EDF008-042E-4BBD-9CBF-AECDA7F8BA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744" y="530304"/>
            <a:ext cx="1450256" cy="14502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3D2D02-4E79-4A03-B4AC-8BC247CE5709}"/>
              </a:ext>
            </a:extLst>
          </p:cNvPr>
          <p:cNvSpPr txBox="1"/>
          <p:nvPr/>
        </p:nvSpPr>
        <p:spPr>
          <a:xfrm>
            <a:off x="297306" y="2047193"/>
            <a:ext cx="6794974" cy="4401205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демонстрация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криминальных субкультур;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демонстрация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связанных с зависимым поведением и угрозой для жизни (иглы, кровь и т. д.);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демонстрация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распространителей наркотиков;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изложение профилактического материала в безапелляционной форме, необоснованные обобщения, использование неуточненной статистики;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и детальное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преступлений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действий, связанных с преступной деятельностью (приготовление к преступлению, сокрытие следов, орудий и средств преступления, сокрытие и реализация предметов, добытых преступным путем, и т. п.);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и детальное описание различных видов НС и ПВ;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4E48E78-68B6-48CD-BE3A-E4DEF35CAF17}"/>
              </a:ext>
            </a:extLst>
          </p:cNvPr>
          <p:cNvPicPr/>
          <p:nvPr/>
        </p:nvPicPr>
        <p:blipFill>
          <a:blip r:embed="rId5"/>
          <a:srcRect l="4546" t="6667" r="4545" b="6667"/>
          <a:stretch>
            <a:fillRect/>
          </a:stretch>
        </p:blipFill>
        <p:spPr bwMode="auto">
          <a:xfrm>
            <a:off x="7330229" y="1952442"/>
            <a:ext cx="1500188" cy="1214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BBE695CE-316F-4255-9642-BDFEBDDA0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854" y="3275976"/>
            <a:ext cx="146884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8379E68-94B1-4F34-B5A8-8519458B5F6F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77853" y="4781607"/>
            <a:ext cx="1452563" cy="1383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4DE4C084-FF04-49F8-8C83-D4D47D5412F1}"/>
              </a:ext>
            </a:extLst>
          </p:cNvPr>
          <p:cNvSpPr/>
          <p:nvPr/>
        </p:nvSpPr>
        <p:spPr>
          <a:xfrm>
            <a:off x="7330229" y="628909"/>
            <a:ext cx="1540547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ФЗ №436</a:t>
            </a:r>
          </a:p>
        </p:txBody>
      </p:sp>
    </p:spTree>
    <p:extLst>
      <p:ext uri="{BB962C8B-B14F-4D97-AF65-F5344CB8AC3E}">
        <p14:creationId xmlns:p14="http://schemas.microsoft.com/office/powerpoint/2010/main" val="1789664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32CB98-6C93-4728-BADC-A58E703E4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738"/>
            <a:ext cx="8229600" cy="556171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Межведомственный стандарт антинаркотической профилактической деятельности 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CF10756-64D1-488C-BAC3-4B4B338FD4A4}"/>
              </a:ext>
            </a:extLst>
          </p:cNvPr>
          <p:cNvSpPr/>
          <p:nvPr/>
        </p:nvSpPr>
        <p:spPr>
          <a:xfrm>
            <a:off x="1645317" y="765584"/>
            <a:ext cx="4986027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Ограничения и запреты</a:t>
            </a:r>
          </a:p>
        </p:txBody>
      </p:sp>
      <p:pic>
        <p:nvPicPr>
          <p:cNvPr id="5" name="Рисунок 4" descr="Предупреждение">
            <a:extLst>
              <a:ext uri="{FF2B5EF4-FFF2-40B4-BE49-F238E27FC236}">
                <a16:creationId xmlns:a16="http://schemas.microsoft.com/office/drawing/2014/main" id="{16EDF008-042E-4BBD-9CBF-AECDA7F8BA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342799"/>
            <a:ext cx="1450256" cy="14502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3D2D02-4E79-4A03-B4AC-8BC247CE5709}"/>
              </a:ext>
            </a:extLst>
          </p:cNvPr>
          <p:cNvSpPr txBox="1"/>
          <p:nvPr/>
        </p:nvSpPr>
        <p:spPr>
          <a:xfrm>
            <a:off x="178396" y="1793663"/>
            <a:ext cx="6632132" cy="424731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или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жестокости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физического или психического насилия;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имитация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потребления НС и ПВ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принятие обучающимися ролей правонарушителей в упражнениях;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нецензурной лексики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слов и фраз, унижающих человеческое достоинство, нравоучительных и менторских призывов с частицей «не»; использование провокационной риторики;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профилактических материалов эмоционально-негативного содержания,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элементов запугивания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(например, страшные картины последствий, к которым приводит употребление НС и ПВ);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преувеличение негативных последствий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 или иных действий, связанных с отклоняющимся поведением, предоставление ложной информации.</a:t>
            </a:r>
          </a:p>
        </p:txBody>
      </p:sp>
      <p:pic>
        <p:nvPicPr>
          <p:cNvPr id="9" name="Рисунок 8" descr="https://deti.mail.ru/pre_square800_resize/pic/photolib/2014/10/16/lori-0006057347-bigwww.jpg">
            <a:extLst>
              <a:ext uri="{FF2B5EF4-FFF2-40B4-BE49-F238E27FC236}">
                <a16:creationId xmlns:a16="http://schemas.microsoft.com/office/drawing/2014/main" id="{2899A494-6611-49DA-A2F1-876504A75094}"/>
              </a:ext>
            </a:extLst>
          </p:cNvPr>
          <p:cNvPicPr/>
          <p:nvPr/>
        </p:nvPicPr>
        <p:blipFill>
          <a:blip r:embed="rId5"/>
          <a:srcRect l="16580" r="17101"/>
          <a:stretch>
            <a:fillRect/>
          </a:stretch>
        </p:blipFill>
        <p:spPr bwMode="auto">
          <a:xfrm>
            <a:off x="238863" y="6060918"/>
            <a:ext cx="972529" cy="739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D73EAC38-7DA5-445D-843F-0A0B7F44A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10476" y="674531"/>
            <a:ext cx="1736135" cy="109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id="{656AC187-F737-46B2-B19A-62497C9CAC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25"/>
          <a:stretch/>
        </p:blipFill>
        <p:spPr bwMode="auto">
          <a:xfrm>
            <a:off x="7032257" y="1984776"/>
            <a:ext cx="1726031" cy="109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0761568-5282-4B46-A5E0-2813FE4A2971}"/>
              </a:ext>
            </a:extLst>
          </p:cNvPr>
          <p:cNvSpPr txBox="1"/>
          <p:nvPr/>
        </p:nvSpPr>
        <p:spPr>
          <a:xfrm>
            <a:off x="1692317" y="5966593"/>
            <a:ext cx="7369493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демонстрации в целях профилактического антинаркотического воздействия допускается информационная продукция, получившая соответствующее разрешение от уполномоченных органов власти</a:t>
            </a:r>
          </a:p>
        </p:txBody>
      </p:sp>
      <p:pic>
        <p:nvPicPr>
          <p:cNvPr id="2054" name="Picture 6" descr="Picture background">
            <a:extLst>
              <a:ext uri="{FF2B5EF4-FFF2-40B4-BE49-F238E27FC236}">
                <a16:creationId xmlns:a16="http://schemas.microsoft.com/office/drawing/2014/main" id="{C081A836-83C9-47BA-8152-5439E2B87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654" y="3242082"/>
            <a:ext cx="1905001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icture background">
            <a:extLst>
              <a:ext uri="{FF2B5EF4-FFF2-40B4-BE49-F238E27FC236}">
                <a16:creationId xmlns:a16="http://schemas.microsoft.com/office/drawing/2014/main" id="{F954ECC7-7844-4405-AF60-3E8C3BC55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621" y="4478174"/>
            <a:ext cx="1905001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302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A7A813F-0A39-4A3F-B8C3-37A42B37E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B876-BB65-4F25-B897-0BE125FDBFC6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764BB7-3866-45BE-96D2-09975ECA0EF5}"/>
              </a:ext>
            </a:extLst>
          </p:cNvPr>
          <p:cNvSpPr txBox="1"/>
          <p:nvPr/>
        </p:nvSpPr>
        <p:spPr>
          <a:xfrm>
            <a:off x="148699" y="-52109"/>
            <a:ext cx="88945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Межведомственный стандарт антинаркотической профилактической деятельности 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6C355587-6843-4797-9E77-6D4843946501}"/>
              </a:ext>
            </a:extLst>
          </p:cNvPr>
          <p:cNvSpPr/>
          <p:nvPr/>
        </p:nvSpPr>
        <p:spPr>
          <a:xfrm>
            <a:off x="148699" y="1491785"/>
            <a:ext cx="2043664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spc="-8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spc="-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</a:t>
            </a:r>
            <a:r>
              <a:rPr lang="ru-RU" sz="1800" b="1" spc="-26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190D59-0961-40EC-A262-CDDEDCE6EF38}"/>
              </a:ext>
            </a:extLst>
          </p:cNvPr>
          <p:cNvSpPr txBox="1"/>
          <p:nvPr/>
        </p:nvSpPr>
        <p:spPr>
          <a:xfrm>
            <a:off x="2307137" y="707201"/>
            <a:ext cx="5047795" cy="1077218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условно здоровым населением, включающая формирование навыков трезвости, личностной устойчивости; реализуется на популяционном, групповом и индивидуальном уровнях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F8ADCC-8D92-4DA6-B421-D61F94D83D73}"/>
              </a:ext>
            </a:extLst>
          </p:cNvPr>
          <p:cNvSpPr txBox="1"/>
          <p:nvPr/>
        </p:nvSpPr>
        <p:spPr>
          <a:xfrm>
            <a:off x="2340051" y="1905722"/>
            <a:ext cx="5020746" cy="107721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группой «условно здоровых» лиц в случаях нарастания уровня факторов риска, например в психотравмирующих ситуациях; реализуется на групповом и индивидуальном уровнях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E45ECE-1FC7-4035-91CB-3F9E92C89B39}"/>
              </a:ext>
            </a:extLst>
          </p:cNvPr>
          <p:cNvSpPr txBox="1"/>
          <p:nvPr/>
        </p:nvSpPr>
        <p:spPr>
          <a:xfrm>
            <a:off x="2334187" y="3063651"/>
            <a:ext cx="5020746" cy="132343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группой риска или с лицами, имеющими опыт употребления НС и ПВ, которая направлена на отказ от потребления НС и ПВ (до формирования синдрома патологического влечения); реализуется на групповом уровне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8EEA79-8FE6-4B3E-8300-064E2BD6ABAC}"/>
              </a:ext>
            </a:extLst>
          </p:cNvPr>
          <p:cNvSpPr txBox="1"/>
          <p:nvPr/>
        </p:nvSpPr>
        <p:spPr>
          <a:xfrm>
            <a:off x="2334187" y="4519437"/>
            <a:ext cx="4989410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лицами, имеющими опыт употребления НС и ПВ, которая направлена на отказ от потребления НС и ПВ (до формирования синдрома зависимости); реализуется на индивидуальном уровне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565F6A-A666-44EB-8ACC-88D604E67150}"/>
              </a:ext>
            </a:extLst>
          </p:cNvPr>
          <p:cNvSpPr txBox="1"/>
          <p:nvPr/>
        </p:nvSpPr>
        <p:spPr>
          <a:xfrm>
            <a:off x="2334188" y="5729002"/>
            <a:ext cx="6679888" cy="107721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период реабилитации и ресоциализации во время стойкой ремиссии и далее до полного восстановления, направлена на предотвращение срывов у выздоравливающих больных; реализуется на групповом и индивидуальном уровнях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0AC49D-4260-4245-91D8-9CF4A63B58A4}"/>
              </a:ext>
            </a:extLst>
          </p:cNvPr>
          <p:cNvSpPr txBox="1"/>
          <p:nvPr/>
        </p:nvSpPr>
        <p:spPr>
          <a:xfrm>
            <a:off x="7496757" y="1014151"/>
            <a:ext cx="1397393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универсальная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CC95D5-40B9-4951-851A-E3972E8A64BF}"/>
              </a:ext>
            </a:extLst>
          </p:cNvPr>
          <p:cNvSpPr txBox="1"/>
          <p:nvPr/>
        </p:nvSpPr>
        <p:spPr>
          <a:xfrm>
            <a:off x="7508485" y="2182704"/>
            <a:ext cx="1385665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селективная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C4C0D5-D57D-4EF8-8880-0843C9A969D6}"/>
              </a:ext>
            </a:extLst>
          </p:cNvPr>
          <p:cNvSpPr txBox="1"/>
          <p:nvPr/>
        </p:nvSpPr>
        <p:spPr>
          <a:xfrm>
            <a:off x="7497432" y="4841270"/>
            <a:ext cx="1397394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индикативная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2EE57CB6-BF28-4299-9B39-C2404072AB21}"/>
              </a:ext>
            </a:extLst>
          </p:cNvPr>
          <p:cNvSpPr/>
          <p:nvPr/>
        </p:nvSpPr>
        <p:spPr>
          <a:xfrm>
            <a:off x="139501" y="3677674"/>
            <a:ext cx="2043664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spc="-8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spc="-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Вторичная </a:t>
            </a:r>
            <a:r>
              <a:rPr lang="ru-RU" sz="1800" b="1" spc="-26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750CE4F2-FC47-4C24-B003-310D2696BF9B}"/>
              </a:ext>
            </a:extLst>
          </p:cNvPr>
          <p:cNvSpPr/>
          <p:nvPr/>
        </p:nvSpPr>
        <p:spPr>
          <a:xfrm>
            <a:off x="117587" y="5737735"/>
            <a:ext cx="2043664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Третичная профилактика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6C9CAD2-1F3C-4B56-8534-6D5B16AD5CF2}"/>
              </a:ext>
            </a:extLst>
          </p:cNvPr>
          <p:cNvSpPr txBox="1"/>
          <p:nvPr/>
        </p:nvSpPr>
        <p:spPr>
          <a:xfrm>
            <a:off x="7505955" y="3551076"/>
            <a:ext cx="1388195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селективная</a:t>
            </a:r>
          </a:p>
        </p:txBody>
      </p:sp>
      <p:pic>
        <p:nvPicPr>
          <p:cNvPr id="36" name="Рисунок 35" descr="Предупреждение">
            <a:extLst>
              <a:ext uri="{FF2B5EF4-FFF2-40B4-BE49-F238E27FC236}">
                <a16:creationId xmlns:a16="http://schemas.microsoft.com/office/drawing/2014/main" id="{467E4CC7-2D67-4048-BE72-CD41892908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8110" y="2689152"/>
            <a:ext cx="625019" cy="625019"/>
          </a:xfrm>
          <a:prstGeom prst="rect">
            <a:avLst/>
          </a:prstGeom>
        </p:spPr>
      </p:pic>
      <p:pic>
        <p:nvPicPr>
          <p:cNvPr id="37" name="Рисунок 36" descr="Предупреждение">
            <a:extLst>
              <a:ext uri="{FF2B5EF4-FFF2-40B4-BE49-F238E27FC236}">
                <a16:creationId xmlns:a16="http://schemas.microsoft.com/office/drawing/2014/main" id="{42AD525A-E4E6-46AA-A533-837D181801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8823" y="4877785"/>
            <a:ext cx="625019" cy="625019"/>
          </a:xfrm>
          <a:prstGeom prst="rect">
            <a:avLst/>
          </a:prstGeom>
        </p:spPr>
      </p:pic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5057D553-E54A-4D2E-939F-462C960993E5}"/>
              </a:ext>
            </a:extLst>
          </p:cNvPr>
          <p:cNvCxnSpPr>
            <a:cxnSpLocks/>
          </p:cNvCxnSpPr>
          <p:nvPr/>
        </p:nvCxnSpPr>
        <p:spPr>
          <a:xfrm flipV="1">
            <a:off x="1789068" y="1014153"/>
            <a:ext cx="518069" cy="477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D0B30C9B-3C79-4352-98CA-25D6635E0053}"/>
              </a:ext>
            </a:extLst>
          </p:cNvPr>
          <p:cNvCxnSpPr>
            <a:cxnSpLocks/>
          </p:cNvCxnSpPr>
          <p:nvPr/>
        </p:nvCxnSpPr>
        <p:spPr>
          <a:xfrm>
            <a:off x="1783203" y="2488315"/>
            <a:ext cx="550984" cy="345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FCAA0A40-D408-4B1C-B0DB-BDE78671F556}"/>
              </a:ext>
            </a:extLst>
          </p:cNvPr>
          <p:cNvCxnSpPr>
            <a:cxnSpLocks/>
          </p:cNvCxnSpPr>
          <p:nvPr/>
        </p:nvCxnSpPr>
        <p:spPr>
          <a:xfrm flipV="1">
            <a:off x="1785315" y="3429000"/>
            <a:ext cx="548872" cy="180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1C0BE23D-BD00-4332-A262-3FEB2F031D02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1783203" y="4627521"/>
            <a:ext cx="550984" cy="430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>
            <a:extLst>
              <a:ext uri="{FF2B5EF4-FFF2-40B4-BE49-F238E27FC236}">
                <a16:creationId xmlns:a16="http://schemas.microsoft.com/office/drawing/2014/main" id="{06070AE1-C8DD-422D-8E18-D1CEA39D5942}"/>
              </a:ext>
            </a:extLst>
          </p:cNvPr>
          <p:cNvCxnSpPr>
            <a:cxnSpLocks/>
          </p:cNvCxnSpPr>
          <p:nvPr/>
        </p:nvCxnSpPr>
        <p:spPr>
          <a:xfrm>
            <a:off x="2161251" y="6044647"/>
            <a:ext cx="17293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258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BA81EF2-8ADC-4D6B-A0F5-EEA597ECD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B876-BB65-4F25-B897-0BE125FDBFC6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9772CE-093B-4991-AECE-E7ECB437E04A}"/>
              </a:ext>
            </a:extLst>
          </p:cNvPr>
          <p:cNvSpPr txBox="1"/>
          <p:nvPr/>
        </p:nvSpPr>
        <p:spPr>
          <a:xfrm>
            <a:off x="168813" y="99638"/>
            <a:ext cx="88945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Межведомственный стандарт антинаркотической профилактической деятельности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D87E87-8BF1-47D9-B44C-E72994F1D02D}"/>
              </a:ext>
            </a:extLst>
          </p:cNvPr>
          <p:cNvSpPr txBox="1"/>
          <p:nvPr/>
        </p:nvSpPr>
        <p:spPr>
          <a:xfrm>
            <a:off x="355163" y="2088856"/>
            <a:ext cx="6198037" cy="2246769"/>
          </a:xfrm>
          <a:prstGeom prst="rect">
            <a:avLst/>
          </a:prstGeom>
          <a:noFill/>
          <a:ln>
            <a:solidFill>
              <a:srgbClr val="0070C0"/>
            </a:solidFill>
            <a:prstDash val="dash"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системности.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стратегической целостности.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многоаспектности.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ситуационной адекватности.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динамичности.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эффективного использования ресурсов.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легитимности.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7A68C3-CD1B-443A-B916-BE61A53137F1}"/>
              </a:ext>
            </a:extLst>
          </p:cNvPr>
          <p:cNvSpPr txBox="1"/>
          <p:nvPr/>
        </p:nvSpPr>
        <p:spPr>
          <a:xfrm>
            <a:off x="2431618" y="5040014"/>
            <a:ext cx="4516646" cy="1015663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профилактики употребления ПАВ в образовательной среде.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23330440-F7D9-443D-83BC-743E5CD590D7}"/>
              </a:ext>
            </a:extLst>
          </p:cNvPr>
          <p:cNvSpPr/>
          <p:nvPr/>
        </p:nvSpPr>
        <p:spPr>
          <a:xfrm>
            <a:off x="318111" y="1124744"/>
            <a:ext cx="2613547" cy="7922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</a:t>
            </a:r>
          </a:p>
        </p:txBody>
      </p:sp>
      <p:pic>
        <p:nvPicPr>
          <p:cNvPr id="10" name="object 6">
            <a:extLst>
              <a:ext uri="{FF2B5EF4-FFF2-40B4-BE49-F238E27FC236}">
                <a16:creationId xmlns:a16="http://schemas.microsoft.com/office/drawing/2014/main" id="{560C85A8-B5C1-45CF-9BB7-5C5AFB8FF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45" y="4335625"/>
            <a:ext cx="1800200" cy="1989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 descr="Контрольный список (справа налево)">
            <a:extLst>
              <a:ext uri="{FF2B5EF4-FFF2-40B4-BE49-F238E27FC236}">
                <a16:creationId xmlns:a16="http://schemas.microsoft.com/office/drawing/2014/main" id="{70C7882A-C6EE-444D-B037-EA0220B4AF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48264" y="2007169"/>
            <a:ext cx="2016224" cy="2308324"/>
          </a:xfrm>
          <a:prstGeom prst="rect">
            <a:avLst/>
          </a:prstGeom>
        </p:spPr>
      </p:pic>
      <p:pic>
        <p:nvPicPr>
          <p:cNvPr id="13" name="Рисунок 12" descr="Предупреждение">
            <a:extLst>
              <a:ext uri="{FF2B5EF4-FFF2-40B4-BE49-F238E27FC236}">
                <a16:creationId xmlns:a16="http://schemas.microsoft.com/office/drawing/2014/main" id="{CC0FD26D-FE6E-49BA-B07D-6178D9934A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44308" y="4889611"/>
            <a:ext cx="1224136" cy="1224136"/>
          </a:xfrm>
          <a:prstGeom prst="rect">
            <a:avLst/>
          </a:prstGeom>
        </p:spPr>
      </p:pic>
      <p:pic>
        <p:nvPicPr>
          <p:cNvPr id="15" name="Рисунок 14" descr="Шестеренки">
            <a:extLst>
              <a:ext uri="{FF2B5EF4-FFF2-40B4-BE49-F238E27FC236}">
                <a16:creationId xmlns:a16="http://schemas.microsoft.com/office/drawing/2014/main" id="{1A4D7D67-F407-4A18-8BF5-B56244A1474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68673" y="962373"/>
            <a:ext cx="1126483" cy="112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571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15065</TotalTime>
  <Words>2112</Words>
  <Application>Microsoft Office PowerPoint</Application>
  <PresentationFormat>Экран (4:3)</PresentationFormat>
  <Paragraphs>264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Тема Office</vt:lpstr>
      <vt:lpstr>Внедрение межведомственного стандарта антинаркотической профилактической деятельности в работу образовательных организаций</vt:lpstr>
      <vt:lpstr>Межведомственный стандарт антинаркотической профилактической деятельности</vt:lpstr>
      <vt:lpstr>Межведомственный стандарт антинаркотической профилактической деятельности </vt:lpstr>
      <vt:lpstr>Презентация PowerPoint</vt:lpstr>
      <vt:lpstr>Презентация PowerPoint</vt:lpstr>
      <vt:lpstr>Межведомственный стандарт антинаркотической профилактической деятельности </vt:lpstr>
      <vt:lpstr>Межведомственный стандарт антинаркотической профилактической деятельности </vt:lpstr>
      <vt:lpstr>Презентация PowerPoint</vt:lpstr>
      <vt:lpstr>Презентация PowerPoint</vt:lpstr>
      <vt:lpstr>Презентация PowerPoint</vt:lpstr>
      <vt:lpstr>Матрица межведомственного стандарта антинаркотической профилактической деятельности</vt:lpstr>
      <vt:lpstr>Содержание межведомственного стандарта антинаркотической профилактической деятельности</vt:lpstr>
      <vt:lpstr>Технологии профилактической деятельности в образовательной организации</vt:lpstr>
      <vt:lpstr>Ресурсы образовательной организации в профилактике</vt:lpstr>
      <vt:lpstr>Презентация PowerPoint</vt:lpstr>
      <vt:lpstr>Единые областные профилактические недели  </vt:lpstr>
      <vt:lpstr>Методическое сопровождение профилактической деятельности</vt:lpstr>
      <vt:lpstr>Внедрение межведомственного стандарта антинаркотической профилактической деятельности в работу образовательных организаций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Организационно-деятельностная  игра для руководителей КЦСОН по формированию навыков командообразования и делегирования полномочий «Я и моя команда»</dc:title>
  <dc:creator>Админ</dc:creator>
  <cp:lastModifiedBy>Пользователь</cp:lastModifiedBy>
  <cp:revision>589</cp:revision>
  <cp:lastPrinted>2023-04-27T23:52:57Z</cp:lastPrinted>
  <dcterms:created xsi:type="dcterms:W3CDTF">2017-10-01T01:51:55Z</dcterms:created>
  <dcterms:modified xsi:type="dcterms:W3CDTF">2025-06-10T07:37:08Z</dcterms:modified>
</cp:coreProperties>
</file>